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notesSlides/notesSlide9.xml" ContentType="application/vnd.openxmlformats-officedocument.presentationml.notesSlide+xml"/>
  <Override PartName="/ppt/notesSlides/notesSlide16.xml" ContentType="application/vnd.openxmlformats-officedocument.presentationml.notes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Default Extension="jpeg" ContentType="image/jpeg"/>
  <Override PartName="/ppt/notesSlides/notesSlide12.xml" ContentType="application/vnd.openxmlformats-officedocument.presentationml.notesSlide+xml"/>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Override PartName="/ppt/slides/slide22.xml" ContentType="application/vnd.openxmlformats-officedocument.presentationml.slide+xml"/>
  <Override PartName="/ppt/slides/slide30.xml" ContentType="application/vnd.openxmlformats-officedocument.presentationml.slide+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notesSlides/notesSlide13.xml" ContentType="application/vnd.openxmlformats-officedocument.presentationml.notesSlide+xml"/>
  <Override PartName="/ppt/slides/slide27.xml" ContentType="application/vnd.openxmlformats-officedocument.presentationml.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slides/slide31.xml" ContentType="application/vnd.openxmlformats-officedocument.presentationml.slide+xml"/>
  <Override PartName="/ppt/notesSlides/notesSlide6.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notesSlides/notesSlide14.xml" ContentType="application/vnd.openxmlformats-officedocument.presentationml.notesSlide+xml"/>
  <Override PartName="/ppt/slides/slide3.xml" ContentType="application/vnd.openxmlformats-officedocument.presentationml.slide+xml"/>
  <Override PartName="/ppt/slides/slide28.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20.xml" ContentType="application/vnd.openxmlformats-officedocument.presentationml.slide+xml"/>
  <Override PartName="/ppt/notesSlides/notesSlide7.xml" ContentType="application/vnd.openxmlformats-officedocument.presentationml.notesSlide+xml"/>
  <Override PartName="/ppt/slides/slide17.xml" ContentType="application/vnd.openxmlformats-officedocument.presentationml.slide+xml"/>
  <Override PartName="/ppt/notesSlides/notesSlide3.xml" ContentType="application/vnd.openxmlformats-officedocument.presentationml.notesSlide+xml"/>
  <Override PartName="/ppt/notesSlides/notesSlide10.xml" ContentType="application/vnd.openxmlformats-officedocument.presentationml.notes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29.xml" ContentType="application/vnd.openxmlformats-officedocument.presentationml.slide+xml"/>
  <Override PartName="/ppt/notesSlides/notesSlide8.xml" ContentType="application/vnd.openxmlformats-officedocument.presentationml.notesSlide+xml"/>
  <Override PartName="/ppt/notesSlides/notesSlide15.xml" ContentType="application/vnd.openxmlformats-officedocument.presentationml.notes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s/slide25.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33"/>
  </p:notesMasterIdLst>
  <p:sldIdLst>
    <p:sldId id="257" r:id="rId2"/>
    <p:sldId id="258" r:id="rId3"/>
    <p:sldId id="289" r:id="rId4"/>
    <p:sldId id="293" r:id="rId5"/>
    <p:sldId id="294"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88" r:id="rId19"/>
    <p:sldId id="295" r:id="rId20"/>
    <p:sldId id="291" r:id="rId21"/>
    <p:sldId id="271" r:id="rId22"/>
    <p:sldId id="272" r:id="rId23"/>
    <p:sldId id="273" r:id="rId24"/>
    <p:sldId id="292" r:id="rId25"/>
    <p:sldId id="274" r:id="rId26"/>
    <p:sldId id="275" r:id="rId27"/>
    <p:sldId id="276" r:id="rId28"/>
    <p:sldId id="277" r:id="rId29"/>
    <p:sldId id="278" r:id="rId30"/>
    <p:sldId id="281" r:id="rId31"/>
    <p:sldId id="286" r:id="rId3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 uri="{D31A062A-798A-4329-ABDD-BBA856620510}">
      <p14:defaultImageDpi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93" d="100"/>
          <a:sy n="93" d="100"/>
        </p:scale>
        <p:origin x="-784"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notesMaster" Target="notesMasters/notesMaster1.xml"/><Relationship Id="rId34" Type="http://schemas.openxmlformats.org/officeDocument/2006/relationships/printerSettings" Target="printerSettings/printerSettings1.bin"/><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heme" Target="theme/theme1.xml"/><Relationship Id="rId3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5BAED7D-E789-3F4B-850C-8F873BD166C8}" type="datetimeFigureOut">
              <a:rPr lang="en-US" smtClean="0"/>
              <a:pPr/>
              <a:t>11/19/15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99A0489-A2CC-4342-9A99-2B3F4F309C76}"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4107290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3" name="Rectangle 1026"/>
          <p:cNvSpPr>
            <a:spLocks noGrp="1" noRot="1" noChangeAspect="1" noChangeArrowheads="1" noTextEdit="1"/>
          </p:cNvSpPr>
          <p:nvPr>
            <p:ph type="sldImg"/>
          </p:nvPr>
        </p:nvSpPr>
        <p:spPr>
          <a:ln/>
        </p:spPr>
      </p:sp>
      <p:sp>
        <p:nvSpPr>
          <p:cNvPr id="8194" name="Rectangle 1027"/>
          <p:cNvSpPr>
            <a:spLocks noGrp="1" noChangeArrowheads="1"/>
          </p:cNvSpPr>
          <p:nvPr>
            <p:ph type="body" idx="1"/>
          </p:nvPr>
        </p:nvSpPr>
        <p:spPr>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 uri="{FAA26D3D-D897-4be2-8F04-BA451C77F1D7}">
              <ma14:placeholderFlag xmlns="" xmlns:a="http://schemas.openxmlformats.org/drawingml/2006/main" xmlns:r="http://schemas.openxmlformats.org/officeDocument/2006/relationships" xmlns:p="http://schemas.openxmlformats.org/presentationml/2006/main" xmlns:ma14="http://schemas.microsoft.com/office/mac/drawingml/2011/main" xmlns:mv="urn:schemas-microsoft-com:mac:vml" xmlns:mc="http://schemas.openxmlformats.org/markup-compatibility/2006" val="1"/>
            </a:ext>
          </a:extLst>
        </p:spPr>
        <p:txBody>
          <a:bodyPr/>
          <a:lstStyle/>
          <a:p>
            <a:endParaRPr lang="en-US">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3" name="Rectangle 7"/>
          <p:cNvSpPr>
            <a:spLocks noGrp="1" noChangeArrowheads="1"/>
          </p:cNvSpPr>
          <p:nvPr>
            <p:ph type="sldNum" sz="quarter" idx="5"/>
          </p:nvPr>
        </p:nvSpPr>
        <p:spPr>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fld id="{D267F8B2-CF51-644B-BC88-FB7826DBDBCA}" type="slidenum">
              <a:rPr lang="en-US" sz="1200"/>
              <a:pPr eaLnBrk="1" hangingPunct="1"/>
              <a:t>21</a:t>
            </a:fld>
            <a:endParaRPr lang="en-US" sz="1200"/>
          </a:p>
        </p:txBody>
      </p:sp>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a:lstStyle/>
          <a:p>
            <a:pPr eaLnBrk="1" hangingPunct="1"/>
            <a:r>
              <a:rPr lang="en-US">
                <a:latin typeface="Arial" charset="0"/>
              </a:rPr>
              <a:t>Answers:</a:t>
            </a:r>
          </a:p>
          <a:p>
            <a:pPr eaLnBrk="1" hangingPunct="1"/>
            <a:r>
              <a:rPr lang="en-US">
                <a:latin typeface="Arial" charset="0"/>
              </a:rPr>
              <a:t>1. France</a:t>
            </a:r>
          </a:p>
          <a:p>
            <a:pPr eaLnBrk="1" hangingPunct="1"/>
            <a:r>
              <a:rPr lang="en-US">
                <a:latin typeface="Arial" charset="0"/>
              </a:rPr>
              <a:t>2. Possible answer: The Allies, backed by the Americans, mounted an offensive that pushed the Germans back to the east.</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1" name="Rectangle 2"/>
          <p:cNvSpPr>
            <a:spLocks noGrp="1" noRot="1" noChangeAspect="1" noChangeArrowheads="1" noTextEdit="1"/>
          </p:cNvSpPr>
          <p:nvPr>
            <p:ph type="sldImg"/>
          </p:nvPr>
        </p:nvSpPr>
        <p:spPr>
          <a:ln/>
        </p:spPr>
      </p:sp>
      <p:sp>
        <p:nvSpPr>
          <p:cNvPr id="25602" name="Rectangle 3"/>
          <p:cNvSpPr>
            <a:spLocks noGrp="1" noChangeArrowheads="1"/>
          </p:cNvSpPr>
          <p:nvPr>
            <p:ph type="body" idx="1"/>
          </p:nvPr>
        </p:nvSpPr>
        <p:spPr>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 uri="{FAA26D3D-D897-4be2-8F04-BA451C77F1D7}">
              <ma14:placeholderFlag xmlns="" xmlns:a="http://schemas.openxmlformats.org/drawingml/2006/main" xmlns:r="http://schemas.openxmlformats.org/officeDocument/2006/relationships" xmlns:p="http://schemas.openxmlformats.org/presentationml/2006/main" xmlns:ma14="http://schemas.microsoft.com/office/mac/drawingml/2011/main" xmlns:mv="urn:schemas-microsoft-com:mac:vml" xmlns:mc="http://schemas.openxmlformats.org/markup-compatibility/2006" val="1"/>
            </a:ext>
          </a:extLst>
        </p:spPr>
        <p:txBody>
          <a:bodyPr/>
          <a:lstStyle/>
          <a:p>
            <a:endParaRPr lang="en-US">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fld id="{97011807-5882-7741-9982-9BE116D14197}" type="slidenum">
              <a:rPr lang="en-US" sz="1200"/>
              <a:pPr eaLnBrk="1" hangingPunct="1"/>
              <a:t>23</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a:lstStyle/>
          <a:p>
            <a:pPr eaLnBrk="1" hangingPunct="1"/>
            <a:endParaRPr lang="en-US" dirty="0">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fld id="{97011807-5882-7741-9982-9BE116D14197}" type="slidenum">
              <a:rPr lang="en-US" sz="1200"/>
              <a:pPr eaLnBrk="1" hangingPunct="1"/>
              <a:t>24</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a:lstStyle/>
          <a:p>
            <a:pPr eaLnBrk="1" hangingPunct="1"/>
            <a:endParaRPr lang="en-US" dirty="0">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69" name="Rectangle 7"/>
          <p:cNvSpPr>
            <a:spLocks noGrp="1" noChangeArrowheads="1"/>
          </p:cNvSpPr>
          <p:nvPr>
            <p:ph type="sldNum" sz="quarter" idx="5"/>
          </p:nvPr>
        </p:nvSpPr>
        <p:spPr>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fld id="{8FF0080E-BA00-0443-81E8-6BFCE05B968D}" type="slidenum">
              <a:rPr lang="en-US" sz="1200"/>
              <a:pPr eaLnBrk="1" hangingPunct="1"/>
              <a:t>28</a:t>
            </a:fld>
            <a:endParaRPr lang="en-US" sz="1200"/>
          </a:p>
        </p:txBody>
      </p:sp>
      <p:sp>
        <p:nvSpPr>
          <p:cNvPr id="32770" name="Rectangle 2"/>
          <p:cNvSpPr>
            <a:spLocks noGrp="1" noRot="1" noChangeAspect="1" noChangeArrowheads="1" noTextEdit="1"/>
          </p:cNvSpPr>
          <p:nvPr>
            <p:ph type="sldImg"/>
          </p:nvPr>
        </p:nvSpPr>
        <p:spPr>
          <a:ln/>
        </p:spPr>
      </p:sp>
      <p:sp>
        <p:nvSpPr>
          <p:cNvPr id="32771" name="Rectangle 3"/>
          <p:cNvSpPr>
            <a:spLocks noGrp="1" noChangeArrowheads="1"/>
          </p:cNvSpPr>
          <p:nvPr>
            <p:ph type="body" idx="1"/>
          </p:nvPr>
        </p:nvSpPr>
        <p:spPr>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a:lstStyle/>
          <a:p>
            <a:pPr eaLnBrk="1" hangingPunct="1"/>
            <a:r>
              <a:rPr lang="en-US">
                <a:latin typeface="Arial" charset="0"/>
              </a:rPr>
              <a:t>Answers:</a:t>
            </a:r>
          </a:p>
          <a:p>
            <a:pPr eaLnBrk="1" hangingPunct="1"/>
            <a:r>
              <a:rPr lang="en-US">
                <a:latin typeface="Arial" charset="0"/>
              </a:rPr>
              <a:t>1. The Paris Peace Conference</a:t>
            </a:r>
          </a:p>
          <a:p>
            <a:pPr eaLnBrk="1" hangingPunct="1"/>
            <a:r>
              <a:rPr lang="en-US">
                <a:latin typeface="Arial" charset="0"/>
              </a:rPr>
              <a:t>2. Possible answer: The absence of the United States prevented the League of Nations from being effective at maintaining collective security; the inability of the</a:t>
            </a:r>
          </a:p>
          <a:p>
            <a:pPr eaLnBrk="1" hangingPunct="1"/>
            <a:r>
              <a:rPr lang="en-US">
                <a:latin typeface="Arial" charset="0"/>
              </a:rPr>
              <a:t>League of Nations to truly become an unified force in the world prevented it from stopping another world war.</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7" name="Rectangle 7"/>
          <p:cNvSpPr>
            <a:spLocks noGrp="1" noChangeArrowheads="1"/>
          </p:cNvSpPr>
          <p:nvPr>
            <p:ph type="sldNum" sz="quarter" idx="5"/>
          </p:nvPr>
        </p:nvSpPr>
        <p:spPr>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fld id="{DF132EB5-7013-0145-8240-1AADCDD4601D}" type="slidenum">
              <a:rPr lang="en-US" sz="1200"/>
              <a:pPr eaLnBrk="1" hangingPunct="1"/>
              <a:t>29</a:t>
            </a:fld>
            <a:endParaRPr lang="en-US" sz="1200"/>
          </a:p>
        </p:txBody>
      </p:sp>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a:lstStyle/>
          <a:p>
            <a:pPr eaLnBrk="1" hangingPunct="1"/>
            <a:r>
              <a:rPr lang="en-US">
                <a:latin typeface="Arial" charset="0"/>
              </a:rPr>
              <a:t>Answers:</a:t>
            </a:r>
          </a:p>
          <a:p>
            <a:pPr eaLnBrk="1" hangingPunct="1"/>
            <a:r>
              <a:rPr lang="en-US">
                <a:latin typeface="Arial" charset="0"/>
              </a:rPr>
              <a:t>1. B</a:t>
            </a:r>
          </a:p>
          <a:p>
            <a:pPr eaLnBrk="1" hangingPunct="1"/>
            <a:r>
              <a:rPr lang="en-US">
                <a:latin typeface="Arial" charset="0"/>
              </a:rPr>
              <a:t>2. A</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7" name="Rectangle 7"/>
          <p:cNvSpPr>
            <a:spLocks noGrp="1" noChangeArrowheads="1"/>
          </p:cNvSpPr>
          <p:nvPr>
            <p:ph type="sldNum" sz="quarter" idx="5"/>
          </p:nvPr>
        </p:nvSpPr>
        <p:spPr>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fld id="{997055A1-D3CF-AB42-8E9D-E0CDF7506FCD}" type="slidenum">
              <a:rPr lang="en-US" sz="1200"/>
              <a:pPr eaLnBrk="1" hangingPunct="1"/>
              <a:t>31</a:t>
            </a:fld>
            <a:endParaRPr lang="en-US" sz="1200"/>
          </a:p>
        </p:txBody>
      </p:sp>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a:lstStyle/>
          <a:p>
            <a:pPr eaLnBrk="1" hangingPunct="1"/>
            <a:r>
              <a:rPr lang="en-US">
                <a:latin typeface="Arial" charset="0"/>
              </a:rPr>
              <a:t>Answers:</a:t>
            </a:r>
          </a:p>
          <a:p>
            <a:pPr eaLnBrk="1" hangingPunct="1"/>
            <a:r>
              <a:rPr lang="en-US">
                <a:latin typeface="Arial" charset="0"/>
              </a:rPr>
              <a:t>1. B</a:t>
            </a:r>
          </a:p>
          <a:p>
            <a:pPr eaLnBrk="1" hangingPunct="1"/>
            <a:r>
              <a:rPr lang="en-US">
                <a:latin typeface="Arial" charset="0"/>
              </a:rPr>
              <a:t>2. C</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7" name="Slide Image Placeholder 1"/>
          <p:cNvSpPr>
            <a:spLocks noGrp="1" noRot="1" noChangeAspect="1"/>
          </p:cNvSpPr>
          <p:nvPr>
            <p:ph type="sldImg"/>
          </p:nvPr>
        </p:nvSpPr>
        <p:spPr>
          <a:ln/>
        </p:spPr>
      </p:sp>
      <p:sp>
        <p:nvSpPr>
          <p:cNvPr id="55298" name="Notes Placeholder 2"/>
          <p:cNvSpPr>
            <a:spLocks noGrp="1"/>
          </p:cNvSpPr>
          <p:nvPr>
            <p:ph type="body" idx="1"/>
          </p:nvPr>
        </p:nvSpPr>
        <p:spPr>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 uri="{FAA26D3D-D897-4be2-8F04-BA451C77F1D7}">
              <ma14:placeholderFlag xmlns="" xmlns:a="http://schemas.openxmlformats.org/drawingml/2006/main" xmlns:r="http://schemas.openxmlformats.org/officeDocument/2006/relationships" xmlns:p="http://schemas.openxmlformats.org/presentationml/2006/main" xmlns:ma14="http://schemas.microsoft.com/office/mac/drawingml/2011/main" xmlns:mv="urn:schemas-microsoft-com:mac:vml" xmlns:mc="http://schemas.openxmlformats.org/markup-compatibility/2006" val="1"/>
            </a:ext>
          </a:extLst>
        </p:spPr>
        <p:txBody>
          <a:bodyPr/>
          <a:lstStyle/>
          <a:p>
            <a:endParaRPr lang="en-US">
              <a:latin typeface="Arial" charset="0"/>
            </a:endParaRPr>
          </a:p>
        </p:txBody>
      </p:sp>
      <p:sp>
        <p:nvSpPr>
          <p:cNvPr id="55299" name="Slide Number Placeholder 3"/>
          <p:cNvSpPr>
            <a:spLocks noGrp="1"/>
          </p:cNvSpPr>
          <p:nvPr>
            <p:ph type="sldNum" sz="quarter" idx="5"/>
          </p:nvPr>
        </p:nvSpPr>
        <p:spPr>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fld id="{6DBBA961-06FC-2D47-ACB1-0273DF151ACA}" type="slidenum">
              <a:rPr lang="en-US" sz="1200"/>
              <a:pPr eaLnBrk="1" hangingPunct="1"/>
              <a:t>9</a:t>
            </a:fld>
            <a:endParaRPr 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a:ln/>
        </p:spPr>
      </p:sp>
      <p:sp>
        <p:nvSpPr>
          <p:cNvPr id="56322" name="Notes Placeholder 2"/>
          <p:cNvSpPr>
            <a:spLocks noGrp="1"/>
          </p:cNvSpPr>
          <p:nvPr>
            <p:ph type="body" idx="1"/>
          </p:nvPr>
        </p:nvSpPr>
        <p:spPr>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 uri="{FAA26D3D-D897-4be2-8F04-BA451C77F1D7}">
              <ma14:placeholderFlag xmlns="" xmlns:a="http://schemas.openxmlformats.org/drawingml/2006/main" xmlns:r="http://schemas.openxmlformats.org/officeDocument/2006/relationships" xmlns:p="http://schemas.openxmlformats.org/presentationml/2006/main" xmlns:ma14="http://schemas.microsoft.com/office/mac/drawingml/2011/main" xmlns:mv="urn:schemas-microsoft-com:mac:vml" xmlns:mc="http://schemas.openxmlformats.org/markup-compatibility/2006" val="1"/>
            </a:ext>
          </a:extLst>
        </p:spPr>
        <p:txBody>
          <a:bodyPr/>
          <a:lstStyle/>
          <a:p>
            <a:endParaRPr lang="en-US">
              <a:latin typeface="Arial" charset="0"/>
            </a:endParaRPr>
          </a:p>
        </p:txBody>
      </p:sp>
      <p:sp>
        <p:nvSpPr>
          <p:cNvPr id="56323" name="Slide Number Placeholder 3"/>
          <p:cNvSpPr>
            <a:spLocks noGrp="1"/>
          </p:cNvSpPr>
          <p:nvPr>
            <p:ph type="sldNum" sz="quarter" idx="5"/>
          </p:nvPr>
        </p:nvSpPr>
        <p:spPr>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fld id="{2DCA551A-0212-4C42-954B-1769AA2B9860}" type="slidenum">
              <a:rPr lang="en-US" sz="1200"/>
              <a:pPr eaLnBrk="1" hangingPunct="1"/>
              <a:t>10</a:t>
            </a:fld>
            <a:endParaRPr 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1" name="Rectangle 7"/>
          <p:cNvSpPr>
            <a:spLocks noGrp="1" noChangeArrowheads="1"/>
          </p:cNvSpPr>
          <p:nvPr>
            <p:ph type="sldNum" sz="quarter" idx="5"/>
          </p:nvPr>
        </p:nvSpPr>
        <p:spPr>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fld id="{8FAAB269-9034-0D40-A15A-CF6A5CBB103C}" type="slidenum">
              <a:rPr lang="en-US" sz="1200"/>
              <a:pPr eaLnBrk="1" hangingPunct="1"/>
              <a:t>11</a:t>
            </a:fld>
            <a:endParaRPr lang="en-US" sz="1200"/>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a:lstStyle/>
          <a:p>
            <a:pPr eaLnBrk="1" hangingPunct="1"/>
            <a:r>
              <a:rPr lang="en-US">
                <a:latin typeface="Arial" charset="0"/>
              </a:rPr>
              <a:t>Answers:</a:t>
            </a:r>
          </a:p>
          <a:p>
            <a:pPr eaLnBrk="1" hangingPunct="1"/>
            <a:r>
              <a:rPr lang="en-US">
                <a:latin typeface="Arial" charset="0"/>
              </a:rPr>
              <a:t>1. Gas masks protected soldiers from poisonous gas attacks. Hand grenades were thrown at the enemy. Bi-planes were used for surveillance and attacks. Machine</a:t>
            </a:r>
          </a:p>
          <a:p>
            <a:pPr eaLnBrk="1" hangingPunct="1"/>
            <a:r>
              <a:rPr lang="en-US">
                <a:latin typeface="Arial" charset="0"/>
              </a:rPr>
              <a:t>guns were used to shoot at enemy soldiers. </a:t>
            </a:r>
          </a:p>
          <a:p>
            <a:pPr eaLnBrk="1" hangingPunct="1"/>
            <a:r>
              <a:rPr lang="en-US">
                <a:latin typeface="Arial" charset="0"/>
              </a:rPr>
              <a:t>2. It must have been uncomfortable in cramped trenches; it may have been scary being in a trench while firing on the enemy and being attacked by the enemy.</a:t>
            </a:r>
          </a:p>
          <a:p>
            <a:pPr eaLnBrk="1" hangingPunct="1"/>
            <a:endParaRPr lang="en-US">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3" name="Rectangle 2"/>
          <p:cNvSpPr>
            <a:spLocks noGrp="1" noRot="1" noChangeAspect="1" noChangeArrowheads="1" noTextEdit="1"/>
          </p:cNvSpPr>
          <p:nvPr>
            <p:ph type="sldImg"/>
          </p:nvPr>
        </p:nvSpPr>
        <p:spPr>
          <a:ln/>
        </p:spPr>
      </p:sp>
      <p:sp>
        <p:nvSpPr>
          <p:cNvPr id="13314" name="Rectangle 3"/>
          <p:cNvSpPr>
            <a:spLocks noGrp="1" noChangeArrowheads="1"/>
          </p:cNvSpPr>
          <p:nvPr>
            <p:ph type="body" idx="1"/>
          </p:nvPr>
        </p:nvSpPr>
        <p:spPr>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 uri="{FAA26D3D-D897-4be2-8F04-BA451C77F1D7}">
              <ma14:placeholderFlag xmlns="" xmlns:a="http://schemas.openxmlformats.org/drawingml/2006/main" xmlns:r="http://schemas.openxmlformats.org/officeDocument/2006/relationships" xmlns:p="http://schemas.openxmlformats.org/presentationml/2006/main" xmlns:ma14="http://schemas.microsoft.com/office/mac/drawingml/2011/main" xmlns:mv="urn:schemas-microsoft-com:mac:vml" xmlns:mc="http://schemas.openxmlformats.org/markup-compatibility/2006" val="1"/>
            </a:ext>
          </a:extLst>
        </p:spPr>
        <p:txBody>
          <a:bodyPr/>
          <a:lstStyle/>
          <a:p>
            <a:endParaRPr lang="en-US">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1" name="Rectangle 2"/>
          <p:cNvSpPr>
            <a:spLocks noGrp="1" noRot="1" noChangeAspect="1" noChangeArrowheads="1" noTextEdit="1"/>
          </p:cNvSpPr>
          <p:nvPr>
            <p:ph type="sldImg"/>
          </p:nvPr>
        </p:nvSpPr>
        <p:spPr>
          <a:ln/>
        </p:spPr>
      </p:sp>
      <p:sp>
        <p:nvSpPr>
          <p:cNvPr id="15362" name="Rectangle 3"/>
          <p:cNvSpPr>
            <a:spLocks noGrp="1" noChangeArrowheads="1"/>
          </p:cNvSpPr>
          <p:nvPr>
            <p:ph type="body" idx="1"/>
          </p:nvPr>
        </p:nvSpPr>
        <p:spPr>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 uri="{FAA26D3D-D897-4be2-8F04-BA451C77F1D7}">
              <ma14:placeholderFlag xmlns="" xmlns:a="http://schemas.openxmlformats.org/drawingml/2006/main" xmlns:r="http://schemas.openxmlformats.org/officeDocument/2006/relationships" xmlns:p="http://schemas.openxmlformats.org/presentationml/2006/main" xmlns:ma14="http://schemas.microsoft.com/office/mac/drawingml/2011/main" xmlns:mv="urn:schemas-microsoft-com:mac:vml" xmlns:mc="http://schemas.openxmlformats.org/markup-compatibility/2006" val="1"/>
            </a:ext>
          </a:extLst>
        </p:spPr>
        <p:txBody>
          <a:bodyPr/>
          <a:lstStyle/>
          <a:p>
            <a:endParaRPr lang="en-US">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09" name="Rectangle 2"/>
          <p:cNvSpPr>
            <a:spLocks noGrp="1" noRot="1" noChangeAspect="1" noChangeArrowheads="1" noTextEdit="1"/>
          </p:cNvSpPr>
          <p:nvPr>
            <p:ph type="sldImg"/>
          </p:nvPr>
        </p:nvSpPr>
        <p:spPr>
          <a:ln/>
        </p:spPr>
      </p:sp>
      <p:sp>
        <p:nvSpPr>
          <p:cNvPr id="17410" name="Rectangle 3"/>
          <p:cNvSpPr>
            <a:spLocks noGrp="1" noChangeArrowheads="1"/>
          </p:cNvSpPr>
          <p:nvPr>
            <p:ph type="body" idx="1"/>
          </p:nvPr>
        </p:nvSpPr>
        <p:spPr>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a:lstStyle/>
          <a:p>
            <a:r>
              <a:rPr lang="en-US">
                <a:latin typeface="Arial" charset="0"/>
              </a:rPr>
              <a:t>Zimmerman Telegram decoded</a:t>
            </a:r>
          </a:p>
          <a:p>
            <a:endParaRPr lang="en-US">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7" name="Rectangle 1026"/>
          <p:cNvSpPr>
            <a:spLocks noGrp="1" noRot="1" noChangeAspect="1" noChangeArrowheads="1" noTextEdit="1"/>
          </p:cNvSpPr>
          <p:nvPr>
            <p:ph type="sldImg"/>
          </p:nvPr>
        </p:nvSpPr>
        <p:spPr>
          <a:ln/>
        </p:spPr>
      </p:sp>
      <p:sp>
        <p:nvSpPr>
          <p:cNvPr id="19458" name="Rectangle 1027"/>
          <p:cNvSpPr>
            <a:spLocks noGrp="1" noChangeArrowheads="1"/>
          </p:cNvSpPr>
          <p:nvPr>
            <p:ph type="body" idx="1"/>
          </p:nvPr>
        </p:nvSpPr>
        <p:spPr>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 uri="{FAA26D3D-D897-4be2-8F04-BA451C77F1D7}">
              <ma14:placeholderFlag xmlns="" xmlns:a="http://schemas.openxmlformats.org/drawingml/2006/main" xmlns:r="http://schemas.openxmlformats.org/officeDocument/2006/relationships" xmlns:p="http://schemas.openxmlformats.org/presentationml/2006/main" xmlns:ma14="http://schemas.microsoft.com/office/mac/drawingml/2011/main" xmlns:mv="urn:schemas-microsoft-com:mac:vml" xmlns:mc="http://schemas.openxmlformats.org/markup-compatibility/2006" val="1"/>
            </a:ext>
          </a:extLst>
        </p:spPr>
        <p:txBody>
          <a:bodyPr/>
          <a:lstStyle/>
          <a:p>
            <a:endParaRPr lang="en-US">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5" name="Rectangle 2"/>
          <p:cNvSpPr>
            <a:spLocks noGrp="1" noRot="1" noChangeAspect="1" noChangeArrowheads="1" noTextEdit="1"/>
          </p:cNvSpPr>
          <p:nvPr>
            <p:ph type="sldImg"/>
          </p:nvPr>
        </p:nvSpPr>
        <p:spPr>
          <a:ln/>
        </p:spPr>
      </p:sp>
      <p:sp>
        <p:nvSpPr>
          <p:cNvPr id="21506" name="Rectangle 3"/>
          <p:cNvSpPr>
            <a:spLocks noGrp="1" noChangeArrowheads="1"/>
          </p:cNvSpPr>
          <p:nvPr>
            <p:ph type="body" idx="1"/>
          </p:nvPr>
        </p:nvSpPr>
        <p:spPr>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 uri="{FAA26D3D-D897-4be2-8F04-BA451C77F1D7}">
              <ma14:placeholderFlag xmlns="" xmlns:a="http://schemas.openxmlformats.org/drawingml/2006/main" xmlns:r="http://schemas.openxmlformats.org/officeDocument/2006/relationships" xmlns:p="http://schemas.openxmlformats.org/presentationml/2006/main" xmlns:ma14="http://schemas.microsoft.com/office/mac/drawingml/2011/main" xmlns:mv="urn:schemas-microsoft-com:mac:vml" xmlns:mc="http://schemas.openxmlformats.org/markup-compatibility/2006" val="1"/>
            </a:ext>
          </a:extLst>
        </p:spPr>
        <p:txBody>
          <a:bodyPr/>
          <a:lstStyle/>
          <a:p>
            <a:endParaRPr lang="en-US">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E73AFF0-5DEE-1C48-A9E6-1ED3DF7E9847}" type="datetimeFigureOut">
              <a:rPr lang="en-US" smtClean="0"/>
              <a:pPr/>
              <a:t>11/19/15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C472E5-5B74-3B42-AE79-03A7C16DFABF}"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569913107"/>
      </p:ext>
    </p:extLst>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73AFF0-5DEE-1C48-A9E6-1ED3DF7E9847}" type="datetimeFigureOut">
              <a:rPr lang="en-US" smtClean="0"/>
              <a:pPr/>
              <a:t>11/19/15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C472E5-5B74-3B42-AE79-03A7C16DFABF}"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025317376"/>
      </p:ext>
    </p:extLst>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73AFF0-5DEE-1C48-A9E6-1ED3DF7E9847}" type="datetimeFigureOut">
              <a:rPr lang="en-US" smtClean="0"/>
              <a:pPr/>
              <a:t>11/19/15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C472E5-5B74-3B42-AE79-03A7C16DFABF}"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749935609"/>
      </p:ext>
    </p:extLst>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73AFF0-5DEE-1C48-A9E6-1ED3DF7E9847}" type="datetimeFigureOut">
              <a:rPr lang="en-US" smtClean="0"/>
              <a:pPr/>
              <a:t>11/19/15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C472E5-5B74-3B42-AE79-03A7C16DFABF}"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953149397"/>
      </p:ext>
    </p:extLst>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E73AFF0-5DEE-1C48-A9E6-1ED3DF7E9847}" type="datetimeFigureOut">
              <a:rPr lang="en-US" smtClean="0"/>
              <a:pPr/>
              <a:t>11/19/15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C472E5-5B74-3B42-AE79-03A7C16DFABF}"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347922592"/>
      </p:ext>
    </p:extLst>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E73AFF0-5DEE-1C48-A9E6-1ED3DF7E9847}" type="datetimeFigureOut">
              <a:rPr lang="en-US" smtClean="0"/>
              <a:pPr/>
              <a:t>11/19/15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C472E5-5B74-3B42-AE79-03A7C16DFABF}"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08846582"/>
      </p:ext>
    </p:extLst>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E73AFF0-5DEE-1C48-A9E6-1ED3DF7E9847}" type="datetimeFigureOut">
              <a:rPr lang="en-US" smtClean="0"/>
              <a:pPr/>
              <a:t>11/19/15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4C472E5-5B74-3B42-AE79-03A7C16DFABF}"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19205"/>
      </p:ext>
    </p:extLst>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E73AFF0-5DEE-1C48-A9E6-1ED3DF7E9847}" type="datetimeFigureOut">
              <a:rPr lang="en-US" smtClean="0"/>
              <a:pPr/>
              <a:t>11/19/15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4C472E5-5B74-3B42-AE79-03A7C16DFABF}"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27247139"/>
      </p:ext>
    </p:extLst>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73AFF0-5DEE-1C48-A9E6-1ED3DF7E9847}" type="datetimeFigureOut">
              <a:rPr lang="en-US" smtClean="0"/>
              <a:pPr/>
              <a:t>11/19/15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4C472E5-5B74-3B42-AE79-03A7C16DFABF}"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366914122"/>
      </p:ext>
    </p:extLst>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73AFF0-5DEE-1C48-A9E6-1ED3DF7E9847}" type="datetimeFigureOut">
              <a:rPr lang="en-US" smtClean="0"/>
              <a:pPr/>
              <a:t>11/19/15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C472E5-5B74-3B42-AE79-03A7C16DFABF}"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628418830"/>
      </p:ext>
    </p:extLst>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73AFF0-5DEE-1C48-A9E6-1ED3DF7E9847}" type="datetimeFigureOut">
              <a:rPr lang="en-US" smtClean="0"/>
              <a:pPr/>
              <a:t>11/19/15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C472E5-5B74-3B42-AE79-03A7C16DFABF}"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09300374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73AFF0-5DEE-1C48-A9E6-1ED3DF7E9847}" type="datetimeFigureOut">
              <a:rPr lang="en-US" smtClean="0"/>
              <a:pPr/>
              <a:t>11/19/15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C472E5-5B74-3B42-AE79-03A7C16DFABF}"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7994603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11.xml.rels><?xml version="1.0" encoding="UTF-8" standalone="yes"?>
<Relationships xmlns="http://schemas.openxmlformats.org/package/2006/relationships"><Relationship Id="rId11" Type="http://schemas.openxmlformats.org/officeDocument/2006/relationships/image" Target="../media/image9.png"/><Relationship Id="rId12" Type="http://schemas.openxmlformats.org/officeDocument/2006/relationships/image" Target="../media/image10.png"/><Relationship Id="rId13" Type="http://schemas.openxmlformats.org/officeDocument/2006/relationships/image" Target="../media/image11.png"/><Relationship Id="rId14"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jpe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slide" Target="slide1.xml"/><Relationship Id="rId7" Type="http://schemas.openxmlformats.org/officeDocument/2006/relationships/image" Target="../media/image5.png"/><Relationship Id="rId8" Type="http://schemas.openxmlformats.org/officeDocument/2006/relationships/image" Target="../media/image6.png"/><Relationship Id="rId9" Type="http://schemas.openxmlformats.org/officeDocument/2006/relationships/image" Target="../media/image7.jpeg"/><Relationship Id="rId10" Type="http://schemas.openxmlformats.org/officeDocument/2006/relationships/image" Target="../media/image8.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1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15.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16.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17.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slide" Target="slide1.xml"/><Relationship Id="rId7" Type="http://schemas.openxmlformats.org/officeDocument/2006/relationships/image" Target="../media/image5.png"/><Relationship Id="rId8" Type="http://schemas.openxmlformats.org/officeDocument/2006/relationships/image" Target="../media/image6.png"/><Relationship Id="rId9" Type="http://schemas.openxmlformats.org/officeDocument/2006/relationships/image" Target="../media/image18.jpe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2.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2.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19.jpe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slide" Target="slide1.xml"/><Relationship Id="rId7" Type="http://schemas.openxmlformats.org/officeDocument/2006/relationships/image" Target="../media/image5.png"/><Relationship Id="rId8" Type="http://schemas.openxmlformats.org/officeDocument/2006/relationships/image" Target="../media/image20.jpe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1.jpeg"/></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slide" Target="slide1.xml"/><Relationship Id="rId7" Type="http://schemas.openxmlformats.org/officeDocument/2006/relationships/image" Target="../media/image5.png"/><Relationship Id="rId8" Type="http://schemas.openxmlformats.org/officeDocument/2006/relationships/image" Target="../media/image6.png"/><Relationship Id="rId9" Type="http://schemas.openxmlformats.org/officeDocument/2006/relationships/image" Target="../media/image22.jpe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3" name="Title 1"/>
          <p:cNvSpPr>
            <a:spLocks noGrp="1"/>
          </p:cNvSpPr>
          <p:nvPr>
            <p:ph type="ctrTitle"/>
          </p:nvPr>
        </p:nvSpPr>
        <p:spPr bwMode="auto">
          <a:xfrm>
            <a:off x="914400" y="609601"/>
            <a:ext cx="7772400" cy="817292"/>
          </a:xfrm>
          <a:noFill/>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en-US" dirty="0">
                <a:latin typeface="Arial" charset="0"/>
              </a:rPr>
              <a:t>Do Now</a:t>
            </a:r>
          </a:p>
        </p:txBody>
      </p:sp>
      <p:sp>
        <p:nvSpPr>
          <p:cNvPr id="3074" name="Subtitle 2"/>
          <p:cNvSpPr>
            <a:spLocks noGrp="1"/>
          </p:cNvSpPr>
          <p:nvPr>
            <p:ph type="subTitle" idx="1"/>
          </p:nvPr>
        </p:nvSpPr>
        <p:spPr bwMode="auto">
          <a:xfrm>
            <a:off x="838200" y="1614171"/>
            <a:ext cx="7620000" cy="4521465"/>
          </a:xfrm>
          <a:noFill/>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en-US" sz="3600" dirty="0">
                <a:solidFill>
                  <a:schemeClr val="tx1"/>
                </a:solidFill>
                <a:latin typeface="Arial" charset="0"/>
              </a:rPr>
              <a:t>Explain Germany</a:t>
            </a:r>
            <a:r>
              <a:rPr lang="ja-JP" altLang="en-US" sz="3600" dirty="0">
                <a:solidFill>
                  <a:schemeClr val="tx1"/>
                </a:solidFill>
                <a:latin typeface="Arial" charset="0"/>
              </a:rPr>
              <a:t>’</a:t>
            </a:r>
            <a:r>
              <a:rPr lang="en-US" altLang="ja-JP" sz="3600" dirty="0">
                <a:solidFill>
                  <a:schemeClr val="tx1"/>
                </a:solidFill>
                <a:latin typeface="Arial" charset="0"/>
              </a:rPr>
              <a:t>s point of view about the world situation prior to the start of the Great War.</a:t>
            </a:r>
          </a:p>
          <a:p>
            <a:r>
              <a:rPr lang="en-US" sz="3600" dirty="0">
                <a:solidFill>
                  <a:schemeClr val="tx1"/>
                </a:solidFill>
                <a:latin typeface="Arial" charset="0"/>
              </a:rPr>
              <a:t>What did Germany want?</a:t>
            </a:r>
          </a:p>
          <a:p>
            <a:r>
              <a:rPr lang="en-US" sz="3600" dirty="0">
                <a:solidFill>
                  <a:schemeClr val="tx1"/>
                </a:solidFill>
                <a:latin typeface="Arial" charset="0"/>
              </a:rPr>
              <a:t>What did Germany fear?</a:t>
            </a:r>
          </a:p>
          <a:p>
            <a:r>
              <a:rPr lang="en-US" sz="3600" dirty="0">
                <a:solidFill>
                  <a:schemeClr val="tx1"/>
                </a:solidFill>
                <a:latin typeface="Arial" charset="0"/>
              </a:rPr>
              <a:t>Use resources in the classroom to help you answer these questions.</a:t>
            </a:r>
          </a:p>
        </p:txBody>
      </p:sp>
    </p:spTree>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0" y="1219200"/>
            <a:ext cx="8077200" cy="4524375"/>
          </a:xfrm>
          <a:prstGeom prst="rect">
            <a:avLst/>
          </a:prstGeom>
          <a:noFill/>
        </p:spPr>
        <p:txBody>
          <a:bodyPr>
            <a:spAutoFit/>
          </a:bodyPr>
          <a:lstStyle/>
          <a:p>
            <a:pPr>
              <a:defRPr/>
            </a:pPr>
            <a:r>
              <a:rPr lang="en-US" sz="3200" dirty="0"/>
              <a:t>What steps did the Europeans nations take to cause World War I?</a:t>
            </a:r>
          </a:p>
          <a:p>
            <a:pPr marL="571500" indent="-571500">
              <a:buFont typeface="Arial"/>
              <a:buChar char="•"/>
              <a:defRPr/>
            </a:pPr>
            <a:r>
              <a:rPr lang="en-US" sz="3200" dirty="0"/>
              <a:t>Serbs killed the archduke.</a:t>
            </a:r>
          </a:p>
          <a:p>
            <a:pPr marL="571500" indent="-571500">
              <a:buFont typeface="Arial"/>
              <a:buChar char="•"/>
              <a:defRPr/>
            </a:pPr>
            <a:r>
              <a:rPr lang="en-US" sz="3200" dirty="0"/>
              <a:t>Austro-Hungary declared war.</a:t>
            </a:r>
          </a:p>
          <a:p>
            <a:pPr marL="571500" indent="-571500">
              <a:buFont typeface="Arial"/>
              <a:buChar char="•"/>
              <a:defRPr/>
            </a:pPr>
            <a:r>
              <a:rPr lang="en-US" sz="3200" dirty="0"/>
              <a:t>Russia mobilized troops.</a:t>
            </a:r>
          </a:p>
          <a:p>
            <a:pPr marL="571500" indent="-571500">
              <a:buFont typeface="Arial"/>
              <a:buChar char="•"/>
              <a:defRPr/>
            </a:pPr>
            <a:r>
              <a:rPr lang="en-US" sz="3200" dirty="0"/>
              <a:t>Germany declared war against Russia.</a:t>
            </a:r>
          </a:p>
          <a:p>
            <a:pPr marL="571500" indent="-571500">
              <a:buFont typeface="Arial"/>
              <a:buChar char="•"/>
              <a:defRPr/>
            </a:pPr>
            <a:r>
              <a:rPr lang="en-US" sz="3200" dirty="0"/>
              <a:t>Germany charged toward France through Belgium. (Von </a:t>
            </a:r>
            <a:r>
              <a:rPr lang="en-US" sz="3200" dirty="0" err="1"/>
              <a:t>Schlieffen</a:t>
            </a:r>
            <a:r>
              <a:rPr lang="en-US" sz="3200" dirty="0"/>
              <a:t> Plan)</a:t>
            </a:r>
          </a:p>
          <a:p>
            <a:pPr marL="571500" indent="-571500">
              <a:buFont typeface="Arial"/>
              <a:buChar char="•"/>
              <a:defRPr/>
            </a:pPr>
            <a:r>
              <a:rPr lang="en-US" sz="3200" dirty="0"/>
              <a:t>Britain declared war on Germany.</a:t>
            </a:r>
          </a:p>
        </p:txBody>
      </p:sp>
    </p:spTree>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9217" name="Picture 3" descr="chapter_activity"/>
          <p:cNvPicPr>
            <a:picLocks noGrp="1" noChangeAspect="1" noChangeArrowheads="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0" y="0"/>
            <a:ext cx="9144000" cy="81915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sp>
        <p:nvSpPr>
          <p:cNvPr id="9218" name="Text Box 5"/>
          <p:cNvSpPr txBox="1">
            <a:spLocks noChangeArrowheads="1"/>
          </p:cNvSpPr>
          <p:nvPr/>
        </p:nvSpPr>
        <p:spPr bwMode="auto">
          <a:xfrm>
            <a:off x="1462088" y="73025"/>
            <a:ext cx="3400425" cy="34925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lnSpc>
                <a:spcPct val="80000"/>
              </a:lnSpc>
              <a:spcBef>
                <a:spcPct val="20000"/>
              </a:spcBef>
            </a:pPr>
            <a:r>
              <a:rPr lang="en-US" sz="2000" b="1">
                <a:solidFill>
                  <a:schemeClr val="bg1"/>
                </a:solidFill>
              </a:rPr>
              <a:t>Technology of World War I</a:t>
            </a:r>
          </a:p>
        </p:txBody>
      </p:sp>
      <p:sp>
        <p:nvSpPr>
          <p:cNvPr id="9219" name="Rectangle 7"/>
          <p:cNvSpPr>
            <a:spLocks noGrp="1" noChangeArrowheads="1"/>
          </p:cNvSpPr>
          <p:nvPr>
            <p:ph type="title"/>
          </p:nvPr>
        </p:nvSpPr>
        <p:spPr bwMode="auto">
          <a:xfrm>
            <a:off x="914400" y="7104063"/>
            <a:ext cx="8229600" cy="171450"/>
          </a:xfrm>
          <a:noFill/>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wrap="square" lIns="91440" tIns="45720" rIns="91440" bIns="45720" numCol="1" anchor="ctr" anchorCtr="0" compatLnSpc="1">
            <a:prstTxWarp prst="textNoShape">
              <a:avLst/>
            </a:prstTxWarp>
            <a:normAutofit fontScale="90000"/>
          </a:bodyPr>
          <a:lstStyle/>
          <a:p>
            <a:pPr algn="r" eaLnBrk="1" hangingPunct="1"/>
            <a:r>
              <a:rPr lang="en-US" sz="1000">
                <a:solidFill>
                  <a:schemeClr val="bg1"/>
                </a:solidFill>
                <a:latin typeface="Arial" charset="0"/>
              </a:rPr>
              <a:t>Warfare at Opening of 20th Century</a:t>
            </a:r>
            <a:endParaRPr lang="en-US" sz="4000">
              <a:latin typeface="Arial" charset="0"/>
            </a:endParaRPr>
          </a:p>
        </p:txBody>
      </p:sp>
      <p:pic>
        <p:nvPicPr>
          <p:cNvPr id="9220" name="Picture 16" descr="bttn_prev">
            <a:hlinkClick r:id="" action="ppaction://hlinkshowjump?jump=previousslide" highlightClick="1"/>
          </p:cNvPr>
          <p:cNvPicPr>
            <a:picLocks noChangeAspect="1" noChangeArrowheads="1"/>
          </p:cNvPicPr>
          <p:nvPr/>
        </p:nvPicPr>
        <p:blipFill>
          <a:blip r:embed="rId4">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7997825" y="6489700"/>
            <a:ext cx="420688" cy="309563"/>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pic>
        <p:nvPicPr>
          <p:cNvPr id="9221" name="Picture 17" descr="bttn_exit">
            <a:hlinkClick r:id="" action="ppaction://hlinkshowjump?jump=endshow" highlightClick="1"/>
          </p:cNvPr>
          <p:cNvPicPr>
            <a:picLocks noChangeAspect="1" noChangeArrowheads="1"/>
          </p:cNvPicPr>
          <p:nvPr/>
        </p:nvPicPr>
        <p:blipFill>
          <a:blip r:embed="rId5">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6934200" y="6491288"/>
            <a:ext cx="420688" cy="306387"/>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pic>
        <p:nvPicPr>
          <p:cNvPr id="9222" name="Picture 18" descr="toc">
            <a:hlinkClick r:id="rId6" action="ppaction://hlinksldjump"/>
          </p:cNvPr>
          <p:cNvPicPr>
            <a:picLocks noChangeAspect="1" noChangeArrowheads="1"/>
          </p:cNvPicPr>
          <p:nvPr/>
        </p:nvPicPr>
        <p:blipFill>
          <a:blip r:embed="rId7">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7467600" y="6489700"/>
            <a:ext cx="420688" cy="309563"/>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pic>
        <p:nvPicPr>
          <p:cNvPr id="9223" name="Picture 19" descr="bttn_next">
            <a:hlinkClick r:id="" action="ppaction://hlinkshowjump?jump=nextslide" highlightClick="1"/>
          </p:cNvPr>
          <p:cNvPicPr>
            <a:picLocks noChangeAspect="1" noChangeArrowheads="1"/>
          </p:cNvPicPr>
          <p:nvPr/>
        </p:nvPicPr>
        <p:blipFill>
          <a:blip r:embed="rId8">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8528050" y="6489700"/>
            <a:ext cx="420688" cy="309563"/>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pic>
        <p:nvPicPr>
          <p:cNvPr id="9224" name="Picture 23" descr="clrtms_mv_D-21"/>
          <p:cNvPicPr>
            <a:picLocks noChangeAspect="1" noChangeArrowheads="1"/>
          </p:cNvPicPr>
          <p:nvPr/>
        </p:nvPicPr>
        <p:blipFill>
          <a:blip r:embed="rId9">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533400" y="990600"/>
            <a:ext cx="8162925" cy="3821113"/>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pic>
        <p:nvPicPr>
          <p:cNvPr id="20490" name="Picture 24" descr="clrtms_mv_D-21_Q"/>
          <p:cNvPicPr>
            <a:picLocks noChangeAspect="1" noChangeArrowheads="1"/>
          </p:cNvPicPr>
          <p:nvPr/>
        </p:nvPicPr>
        <p:blipFill>
          <a:blip r:embed="rId10">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2209800" y="4953000"/>
            <a:ext cx="4114800" cy="1143000"/>
          </a:xfrm>
          <a:prstGeom prst="rect">
            <a:avLst/>
          </a:prstGeom>
          <a:solidFill>
            <a:schemeClr val="accent3"/>
          </a:solidFill>
          <a:ln>
            <a:noFill/>
          </a:ln>
        </p:spPr>
      </p:pic>
      <p:cxnSp>
        <p:nvCxnSpPr>
          <p:cNvPr id="3" name="Straight Arrow Connector 2"/>
          <p:cNvCxnSpPr/>
          <p:nvPr/>
        </p:nvCxnSpPr>
        <p:spPr>
          <a:xfrm>
            <a:off x="762000" y="2514600"/>
            <a:ext cx="762000" cy="533400"/>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V="1">
            <a:off x="762000" y="3657600"/>
            <a:ext cx="1066800" cy="457200"/>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1447800" y="1371600"/>
            <a:ext cx="609600" cy="838200"/>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a:off x="2971800" y="1447800"/>
            <a:ext cx="381000" cy="1219200"/>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V="1">
            <a:off x="1066800" y="4267200"/>
            <a:ext cx="1676400" cy="457200"/>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1" name="Rectangle 10"/>
          <p:cNvSpPr/>
          <p:nvPr/>
        </p:nvSpPr>
        <p:spPr>
          <a:xfrm>
            <a:off x="2438400" y="1066800"/>
            <a:ext cx="533400" cy="381000"/>
          </a:xfrm>
          <a:prstGeom prst="rect">
            <a:avLst/>
          </a:prstGeom>
          <a:solidFill>
            <a:srgbClr val="FF0000"/>
          </a:solidFill>
          <a:ln>
            <a:solidFill>
              <a:schemeClr val="bg2"/>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000" dirty="0">
                <a:solidFill>
                  <a:schemeClr val="tx1"/>
                </a:solidFill>
              </a:rPr>
              <a:t>1</a:t>
            </a:r>
          </a:p>
        </p:txBody>
      </p:sp>
      <p:sp>
        <p:nvSpPr>
          <p:cNvPr id="28" name="Rectangle 27"/>
          <p:cNvSpPr/>
          <p:nvPr/>
        </p:nvSpPr>
        <p:spPr>
          <a:xfrm>
            <a:off x="533400" y="4648200"/>
            <a:ext cx="533400" cy="381000"/>
          </a:xfrm>
          <a:prstGeom prst="rect">
            <a:avLst/>
          </a:prstGeom>
          <a:solidFill>
            <a:srgbClr val="FF0000"/>
          </a:solidFill>
          <a:ln>
            <a:solidFill>
              <a:schemeClr val="bg2"/>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000" dirty="0">
                <a:solidFill>
                  <a:schemeClr val="tx1"/>
                </a:solidFill>
              </a:rPr>
              <a:t>5</a:t>
            </a:r>
          </a:p>
        </p:txBody>
      </p:sp>
      <p:sp>
        <p:nvSpPr>
          <p:cNvPr id="29" name="Rectangle 28"/>
          <p:cNvSpPr/>
          <p:nvPr/>
        </p:nvSpPr>
        <p:spPr>
          <a:xfrm>
            <a:off x="762000" y="990600"/>
            <a:ext cx="533400" cy="381000"/>
          </a:xfrm>
          <a:prstGeom prst="rect">
            <a:avLst/>
          </a:prstGeom>
          <a:solidFill>
            <a:srgbClr val="FF0000"/>
          </a:solidFill>
          <a:ln>
            <a:solidFill>
              <a:schemeClr val="bg2"/>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000" dirty="0">
                <a:solidFill>
                  <a:schemeClr val="tx1"/>
                </a:solidFill>
              </a:rPr>
              <a:t>2</a:t>
            </a:r>
          </a:p>
        </p:txBody>
      </p:sp>
      <p:sp>
        <p:nvSpPr>
          <p:cNvPr id="30" name="Rectangle 29"/>
          <p:cNvSpPr/>
          <p:nvPr/>
        </p:nvSpPr>
        <p:spPr>
          <a:xfrm>
            <a:off x="8305800" y="1981200"/>
            <a:ext cx="609600" cy="457200"/>
          </a:xfrm>
          <a:prstGeom prst="rect">
            <a:avLst/>
          </a:prstGeom>
          <a:solidFill>
            <a:srgbClr val="FF0000"/>
          </a:solidFill>
          <a:ln>
            <a:solidFill>
              <a:schemeClr val="bg2"/>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000" dirty="0">
                <a:solidFill>
                  <a:schemeClr val="tx1"/>
                </a:solidFill>
              </a:rPr>
              <a:t>10</a:t>
            </a:r>
          </a:p>
        </p:txBody>
      </p:sp>
      <p:sp>
        <p:nvSpPr>
          <p:cNvPr id="31" name="Rectangle 30"/>
          <p:cNvSpPr/>
          <p:nvPr/>
        </p:nvSpPr>
        <p:spPr>
          <a:xfrm>
            <a:off x="228600" y="2057400"/>
            <a:ext cx="457200" cy="457200"/>
          </a:xfrm>
          <a:prstGeom prst="rect">
            <a:avLst/>
          </a:prstGeom>
          <a:solidFill>
            <a:srgbClr val="FF0000"/>
          </a:solidFill>
          <a:ln>
            <a:solidFill>
              <a:schemeClr val="bg2"/>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000" dirty="0">
                <a:solidFill>
                  <a:schemeClr val="tx1"/>
                </a:solidFill>
              </a:rPr>
              <a:t>3</a:t>
            </a:r>
          </a:p>
        </p:txBody>
      </p:sp>
      <p:sp>
        <p:nvSpPr>
          <p:cNvPr id="32" name="Rectangle 31"/>
          <p:cNvSpPr/>
          <p:nvPr/>
        </p:nvSpPr>
        <p:spPr>
          <a:xfrm>
            <a:off x="8305800" y="3962400"/>
            <a:ext cx="533400" cy="533400"/>
          </a:xfrm>
          <a:prstGeom prst="rect">
            <a:avLst/>
          </a:prstGeom>
          <a:solidFill>
            <a:srgbClr val="FF0000"/>
          </a:solidFill>
          <a:ln>
            <a:solidFill>
              <a:schemeClr val="bg2"/>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000" dirty="0">
                <a:solidFill>
                  <a:schemeClr val="tx1"/>
                </a:solidFill>
              </a:rPr>
              <a:t>9</a:t>
            </a:r>
          </a:p>
        </p:txBody>
      </p:sp>
      <p:pic>
        <p:nvPicPr>
          <p:cNvPr id="9237" name="Picture 18"/>
          <p:cNvPicPr>
            <a:picLocks noChangeAspect="1"/>
          </p:cNvPicPr>
          <p:nvPr/>
        </p:nvPicPr>
        <p:blipFill>
          <a:blip r:embed="rId11">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3962400" y="914400"/>
            <a:ext cx="2133600" cy="1087438"/>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sp>
        <p:nvSpPr>
          <p:cNvPr id="38" name="Rectangle 37"/>
          <p:cNvSpPr/>
          <p:nvPr/>
        </p:nvSpPr>
        <p:spPr>
          <a:xfrm>
            <a:off x="228600" y="4038600"/>
            <a:ext cx="533400" cy="381000"/>
          </a:xfrm>
          <a:prstGeom prst="rect">
            <a:avLst/>
          </a:prstGeom>
          <a:solidFill>
            <a:srgbClr val="FF0000"/>
          </a:solidFill>
          <a:ln>
            <a:solidFill>
              <a:schemeClr val="bg2"/>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000" dirty="0">
                <a:solidFill>
                  <a:schemeClr val="tx1"/>
                </a:solidFill>
              </a:rPr>
              <a:t>4</a:t>
            </a:r>
          </a:p>
        </p:txBody>
      </p:sp>
      <p:pic>
        <p:nvPicPr>
          <p:cNvPr id="9239" name="Picture 23"/>
          <p:cNvPicPr>
            <a:picLocks noChangeAspect="1"/>
          </p:cNvPicPr>
          <p:nvPr/>
        </p:nvPicPr>
        <p:blipFill>
          <a:blip r:embed="rId1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1524000" y="4953000"/>
            <a:ext cx="1776413" cy="1362075"/>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pic>
        <p:nvPicPr>
          <p:cNvPr id="9240" name="Picture 24"/>
          <p:cNvPicPr>
            <a:picLocks noChangeAspect="1"/>
          </p:cNvPicPr>
          <p:nvPr/>
        </p:nvPicPr>
        <p:blipFill>
          <a:blip r:embed="rId1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3276600" y="4800600"/>
            <a:ext cx="3109913" cy="159385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sp>
        <p:nvSpPr>
          <p:cNvPr id="45" name="Rectangle 44"/>
          <p:cNvSpPr/>
          <p:nvPr/>
        </p:nvSpPr>
        <p:spPr>
          <a:xfrm>
            <a:off x="6019800" y="6019800"/>
            <a:ext cx="533400" cy="381000"/>
          </a:xfrm>
          <a:prstGeom prst="rect">
            <a:avLst/>
          </a:prstGeom>
          <a:solidFill>
            <a:srgbClr val="FF0000"/>
          </a:solidFill>
          <a:ln>
            <a:solidFill>
              <a:schemeClr val="bg2"/>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000" dirty="0">
                <a:solidFill>
                  <a:schemeClr val="tx1"/>
                </a:solidFill>
              </a:rPr>
              <a:t>7</a:t>
            </a:r>
          </a:p>
        </p:txBody>
      </p:sp>
      <p:sp>
        <p:nvSpPr>
          <p:cNvPr id="46" name="Rectangle 45"/>
          <p:cNvSpPr/>
          <p:nvPr/>
        </p:nvSpPr>
        <p:spPr>
          <a:xfrm>
            <a:off x="1066800" y="5791200"/>
            <a:ext cx="533400" cy="381000"/>
          </a:xfrm>
          <a:prstGeom prst="rect">
            <a:avLst/>
          </a:prstGeom>
          <a:solidFill>
            <a:srgbClr val="FF0000"/>
          </a:solidFill>
          <a:ln>
            <a:solidFill>
              <a:schemeClr val="bg2"/>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000" dirty="0">
                <a:solidFill>
                  <a:schemeClr val="tx1"/>
                </a:solidFill>
              </a:rPr>
              <a:t>6</a:t>
            </a:r>
          </a:p>
        </p:txBody>
      </p:sp>
      <p:pic>
        <p:nvPicPr>
          <p:cNvPr id="9243" name="Picture 35"/>
          <p:cNvPicPr>
            <a:picLocks noChangeAspect="1"/>
          </p:cNvPicPr>
          <p:nvPr/>
        </p:nvPicPr>
        <p:blipFill>
          <a:blip r:embed="rId14">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6553200" y="4705350"/>
            <a:ext cx="2057400" cy="155575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sp>
        <p:nvSpPr>
          <p:cNvPr id="50" name="Rectangle 49"/>
          <p:cNvSpPr/>
          <p:nvPr/>
        </p:nvSpPr>
        <p:spPr>
          <a:xfrm>
            <a:off x="8305800" y="4800600"/>
            <a:ext cx="457200" cy="533400"/>
          </a:xfrm>
          <a:prstGeom prst="rect">
            <a:avLst/>
          </a:prstGeom>
          <a:solidFill>
            <a:srgbClr val="FF0000"/>
          </a:solidFill>
          <a:ln>
            <a:solidFill>
              <a:schemeClr val="bg2"/>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000" dirty="0">
                <a:solidFill>
                  <a:schemeClr val="tx1"/>
                </a:solidFill>
              </a:rPr>
              <a:t>8</a:t>
            </a:r>
          </a:p>
        </p:txBody>
      </p:sp>
      <p:sp>
        <p:nvSpPr>
          <p:cNvPr id="51" name="Rectangle 50"/>
          <p:cNvSpPr/>
          <p:nvPr/>
        </p:nvSpPr>
        <p:spPr>
          <a:xfrm>
            <a:off x="6019800" y="1143000"/>
            <a:ext cx="609600" cy="457200"/>
          </a:xfrm>
          <a:prstGeom prst="rect">
            <a:avLst/>
          </a:prstGeom>
          <a:solidFill>
            <a:srgbClr val="FF0000"/>
          </a:solidFill>
          <a:ln>
            <a:solidFill>
              <a:schemeClr val="bg2"/>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000" dirty="0">
                <a:solidFill>
                  <a:schemeClr val="tx1"/>
                </a:solidFill>
              </a:rPr>
              <a:t>11</a:t>
            </a:r>
          </a:p>
        </p:txBody>
      </p:sp>
      <p:cxnSp>
        <p:nvCxnSpPr>
          <p:cNvPr id="52" name="Straight Arrow Connector 51"/>
          <p:cNvCxnSpPr/>
          <p:nvPr/>
        </p:nvCxnSpPr>
        <p:spPr>
          <a:xfrm>
            <a:off x="3733800" y="1524000"/>
            <a:ext cx="1371600" cy="1828800"/>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54" name="Rectangle 53"/>
          <p:cNvSpPr/>
          <p:nvPr/>
        </p:nvSpPr>
        <p:spPr>
          <a:xfrm>
            <a:off x="3276600" y="1219200"/>
            <a:ext cx="533400" cy="381000"/>
          </a:xfrm>
          <a:prstGeom prst="rect">
            <a:avLst/>
          </a:prstGeom>
          <a:solidFill>
            <a:srgbClr val="FF0000"/>
          </a:solidFill>
          <a:ln>
            <a:solidFill>
              <a:schemeClr val="bg2"/>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000" dirty="0">
                <a:solidFill>
                  <a:schemeClr val="tx1"/>
                </a:solidFill>
              </a:rPr>
              <a:t>12</a:t>
            </a:r>
          </a:p>
        </p:txBody>
      </p:sp>
    </p:spTree>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5" name="Title 1"/>
          <p:cNvSpPr>
            <a:spLocks noGrp="1"/>
          </p:cNvSpPr>
          <p:nvPr>
            <p:ph type="title"/>
          </p:nvPr>
        </p:nvSpPr>
        <p:spPr bwMode="auto">
          <a:xfrm>
            <a:off x="228600" y="0"/>
            <a:ext cx="8763000" cy="1371600"/>
          </a:xfrm>
          <a:solidFill>
            <a:schemeClr val="bg1"/>
          </a:solidFill>
          <a:ln>
            <a:solidFill>
              <a:schemeClr val="tx1"/>
            </a:solidFill>
            <a:miter lim="800000"/>
            <a:headEnd/>
            <a:tailEnd/>
          </a:ln>
        </p:spPr>
        <p:txBody>
          <a:bodyPr wrap="square" lIns="91440" tIns="45720" rIns="91440" bIns="45720" numCol="1" anchor="t" anchorCtr="0" compatLnSpc="1">
            <a:prstTxWarp prst="textNoShape">
              <a:avLst/>
            </a:prstTxWarp>
          </a:bodyPr>
          <a:lstStyle/>
          <a:p>
            <a:r>
              <a:rPr lang="en-US" sz="3600">
                <a:latin typeface="Arial" charset="0"/>
              </a:rPr>
              <a:t>German U-Boats sank the British ship Lusitania (with 128 Americans killed)</a:t>
            </a:r>
          </a:p>
        </p:txBody>
      </p:sp>
      <p:pic>
        <p:nvPicPr>
          <p:cNvPr id="11266" name="Content Placeholder 3" descr="image_Lusitania.jpeg"/>
          <p:cNvPicPr>
            <a:picLocks noGrp="1" noChangeAspect="1"/>
          </p:cNvPicPr>
          <p:nvPr>
            <p:ph idx="1"/>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t="4170" b="4170"/>
          <a:stretch>
            <a:fillRect/>
          </a:stretch>
        </p:blipFill>
        <p:spPr bwMode="auto">
          <a:xfrm>
            <a:off x="457200" y="1371600"/>
            <a:ext cx="8645525" cy="4754563"/>
          </a:xfrm>
          <a:noFill/>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spTree>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2289" name="Picture 2" descr="Telegraph cable system worldwide_early 20th"/>
          <p:cNvPicPr>
            <a:picLocks noChangeAspect="1" noChangeArrowheads="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1254125" y="742950"/>
            <a:ext cx="6635750" cy="5370513"/>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sp>
        <p:nvSpPr>
          <p:cNvPr id="12290" name="Rectangle 3"/>
          <p:cNvSpPr>
            <a:spLocks noGrp="1" noChangeArrowheads="1"/>
          </p:cNvSpPr>
          <p:nvPr>
            <p:ph type="title" idx="4294967295"/>
          </p:nvPr>
        </p:nvSpPr>
        <p:spPr bwMode="auto">
          <a:xfrm>
            <a:off x="685800" y="609600"/>
            <a:ext cx="7772400" cy="1143000"/>
          </a:xfrm>
          <a:prstGeom prst="rect">
            <a:avLst/>
          </a:prstGeom>
          <a:noFill/>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a:lstStyle/>
          <a:p>
            <a:r>
              <a:rPr lang="en-US">
                <a:latin typeface="Arial" charset="0"/>
              </a:rPr>
              <a:t>World cable system</a:t>
            </a:r>
          </a:p>
        </p:txBody>
      </p:sp>
      <p:sp>
        <p:nvSpPr>
          <p:cNvPr id="12291" name="Rectangle 1"/>
          <p:cNvSpPr>
            <a:spLocks noChangeArrowheads="1"/>
          </p:cNvSpPr>
          <p:nvPr/>
        </p:nvSpPr>
        <p:spPr bwMode="auto">
          <a:xfrm>
            <a:off x="1524000" y="4953000"/>
            <a:ext cx="6172200" cy="954088"/>
          </a:xfrm>
          <a:prstGeom prst="rect">
            <a:avLst/>
          </a:prstGeom>
          <a:solidFill>
            <a:schemeClr val="accent1"/>
          </a:solidFill>
          <a:ln w="9525">
            <a:solidFill>
              <a:schemeClr val="tx1"/>
            </a:solidFill>
            <a:miter lim="800000"/>
            <a:headEnd/>
            <a:tailEnd/>
          </a:ln>
        </p:spPr>
        <p:txBody>
          <a:bodyPr>
            <a:spAutoFit/>
          </a:bodyPr>
          <a:lstStyle/>
          <a:p>
            <a:r>
              <a:rPr lang="en-US" sz="2800"/>
              <a:t>What is your opinion? Is this advanced or primitive?</a:t>
            </a:r>
          </a:p>
        </p:txBody>
      </p:sp>
    </p:spTree>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4337" name="Picture 2" descr="World War I_2a_Zimmermann-telegramm-coded"/>
          <p:cNvPicPr>
            <a:picLocks noChangeAspect="1" noChangeArrowheads="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1935163" y="169863"/>
            <a:ext cx="5272087" cy="6516687"/>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sp>
        <p:nvSpPr>
          <p:cNvPr id="14338" name="Rectangle 3"/>
          <p:cNvSpPr>
            <a:spLocks noGrp="1" noChangeArrowheads="1"/>
          </p:cNvSpPr>
          <p:nvPr>
            <p:ph type="title" idx="4294967295"/>
          </p:nvPr>
        </p:nvSpPr>
        <p:spPr bwMode="auto">
          <a:xfrm>
            <a:off x="685800" y="609600"/>
            <a:ext cx="7772400" cy="1143000"/>
          </a:xfrm>
          <a:prstGeom prst="rect">
            <a:avLst/>
          </a:prstGeom>
          <a:noFill/>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a:lstStyle/>
          <a:p>
            <a:r>
              <a:rPr lang="en-US">
                <a:latin typeface="Arial" charset="0"/>
              </a:rPr>
              <a:t>Zimmerman</a:t>
            </a:r>
          </a:p>
        </p:txBody>
      </p:sp>
    </p:spTree>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6385" name="Picture 2" descr="World War I_1e_Zimmermann-telegramm-decoded"/>
          <p:cNvPicPr>
            <a:picLocks noChangeAspect="1" noChangeArrowheads="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2362200" y="609600"/>
            <a:ext cx="4554538" cy="5380038"/>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sp>
        <p:nvSpPr>
          <p:cNvPr id="16386" name="Rectangle 4"/>
          <p:cNvSpPr>
            <a:spLocks noGrp="1" noChangeArrowheads="1"/>
          </p:cNvSpPr>
          <p:nvPr>
            <p:ph type="title" idx="4294967295"/>
          </p:nvPr>
        </p:nvSpPr>
        <p:spPr bwMode="auto">
          <a:xfrm>
            <a:off x="685800" y="609600"/>
            <a:ext cx="7772400" cy="1143000"/>
          </a:xfrm>
          <a:prstGeom prst="rect">
            <a:avLst/>
          </a:prstGeom>
          <a:noFill/>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a:lstStyle/>
          <a:p>
            <a:r>
              <a:rPr lang="en-US">
                <a:latin typeface="Arial" charset="0"/>
              </a:rPr>
              <a:t>Zimmerman decoded</a:t>
            </a:r>
          </a:p>
        </p:txBody>
      </p:sp>
      <p:sp>
        <p:nvSpPr>
          <p:cNvPr id="16387" name="Line 5"/>
          <p:cNvSpPr>
            <a:spLocks noChangeShapeType="1"/>
          </p:cNvSpPr>
          <p:nvPr/>
        </p:nvSpPr>
        <p:spPr bwMode="auto">
          <a:xfrm flipV="1">
            <a:off x="990600" y="2286000"/>
            <a:ext cx="1828800" cy="304800"/>
          </a:xfrm>
          <a:prstGeom prst="line">
            <a:avLst/>
          </a:prstGeom>
          <a:noFill/>
          <a:ln w="57150">
            <a:solidFill>
              <a:schemeClr val="tx1"/>
            </a:solidFill>
            <a:round/>
            <a:headEnd/>
            <a:tailEnd type="triangle" w="med" len="med"/>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noFill/>
              </a14:hiddenFill>
            </a:ext>
          </a:extLst>
        </p:spPr>
        <p:txBody>
          <a:bodyPr wrap="none" anchor="ctr"/>
          <a:lstStyle/>
          <a:p>
            <a:endParaRPr lang="en-US"/>
          </a:p>
        </p:txBody>
      </p:sp>
      <p:sp>
        <p:nvSpPr>
          <p:cNvPr id="16388" name="Line 6"/>
          <p:cNvSpPr>
            <a:spLocks noChangeShapeType="1"/>
          </p:cNvSpPr>
          <p:nvPr/>
        </p:nvSpPr>
        <p:spPr bwMode="auto">
          <a:xfrm flipV="1">
            <a:off x="990600" y="5638800"/>
            <a:ext cx="1828800" cy="304800"/>
          </a:xfrm>
          <a:prstGeom prst="line">
            <a:avLst/>
          </a:prstGeom>
          <a:noFill/>
          <a:ln w="57150">
            <a:solidFill>
              <a:schemeClr val="tx1"/>
            </a:solidFill>
            <a:round/>
            <a:headEnd/>
            <a:tailEnd type="triangle" w="med" len="med"/>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noFill/>
              </a14:hiddenFill>
            </a:ext>
          </a:extLst>
        </p:spPr>
        <p:txBody>
          <a:bodyPr wrap="none" anchor="ctr"/>
          <a:lstStyle/>
          <a:p>
            <a:endParaRPr lang="en-US"/>
          </a:p>
        </p:txBody>
      </p:sp>
      <p:sp>
        <p:nvSpPr>
          <p:cNvPr id="16389" name="Line 5"/>
          <p:cNvSpPr>
            <a:spLocks noChangeShapeType="1"/>
          </p:cNvSpPr>
          <p:nvPr/>
        </p:nvSpPr>
        <p:spPr bwMode="auto">
          <a:xfrm flipH="1" flipV="1">
            <a:off x="6553200" y="3505200"/>
            <a:ext cx="2133600" cy="533400"/>
          </a:xfrm>
          <a:prstGeom prst="line">
            <a:avLst/>
          </a:prstGeom>
          <a:noFill/>
          <a:ln w="57150">
            <a:solidFill>
              <a:schemeClr val="tx1"/>
            </a:solidFill>
            <a:round/>
            <a:headEnd/>
            <a:tailEnd type="triangle" w="med" len="med"/>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noFill/>
              </a14:hiddenFill>
            </a:ext>
          </a:extLst>
        </p:spPr>
        <p:txBody>
          <a:bodyPr wrap="none" anchor="ctr"/>
          <a:lstStyle/>
          <a:p>
            <a:endParaRPr lang="en-US"/>
          </a:p>
        </p:txBody>
      </p:sp>
    </p:spTree>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8433" name="Picture 2" descr="image_u-boat"/>
          <p:cNvPicPr>
            <a:picLocks noChangeAspect="1" noChangeArrowheads="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1219200" y="990600"/>
            <a:ext cx="7239000" cy="4638675"/>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sp>
        <p:nvSpPr>
          <p:cNvPr id="18434" name="Rectangle 3"/>
          <p:cNvSpPr>
            <a:spLocks noGrp="1" noChangeArrowheads="1"/>
          </p:cNvSpPr>
          <p:nvPr>
            <p:ph type="title" idx="4294967295"/>
          </p:nvPr>
        </p:nvSpPr>
        <p:spPr bwMode="auto">
          <a:xfrm>
            <a:off x="685800" y="609600"/>
            <a:ext cx="7772400" cy="1143000"/>
          </a:xfrm>
          <a:prstGeom prst="rect">
            <a:avLst/>
          </a:prstGeom>
          <a:noFill/>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a:lstStyle/>
          <a:p>
            <a:pPr algn="r" eaLnBrk="1" hangingPunct="1"/>
            <a:r>
              <a:rPr lang="en-US" sz="1000">
                <a:solidFill>
                  <a:schemeClr val="bg1"/>
                </a:solidFill>
                <a:latin typeface="Arial" charset="0"/>
              </a:rPr>
              <a:t>U-Boats</a:t>
            </a:r>
          </a:p>
        </p:txBody>
      </p:sp>
    </p:spTree>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1" name="Text Box 1027"/>
          <p:cNvSpPr txBox="1">
            <a:spLocks noChangeArrowheads="1"/>
          </p:cNvSpPr>
          <p:nvPr/>
        </p:nvSpPr>
        <p:spPr bwMode="auto">
          <a:xfrm>
            <a:off x="1585806" y="1448926"/>
            <a:ext cx="3963988" cy="30480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r>
              <a:rPr lang="en-US" dirty="0"/>
              <a:t>http://</a:t>
            </a:r>
            <a:r>
              <a:rPr lang="en-US" dirty="0" err="1"/>
              <a:t>www.youtube.com</a:t>
            </a:r>
            <a:r>
              <a:rPr lang="en-US" dirty="0"/>
              <a:t>/</a:t>
            </a:r>
            <a:r>
              <a:rPr lang="en-US" dirty="0" err="1"/>
              <a:t>watch?v</a:t>
            </a:r>
            <a:r>
              <a:rPr lang="en-US" dirty="0"/>
              <a:t>=kZPiaSYmj_4</a:t>
            </a:r>
          </a:p>
        </p:txBody>
      </p:sp>
      <p:sp>
        <p:nvSpPr>
          <p:cNvPr id="20482" name="Text Box 1028"/>
          <p:cNvSpPr txBox="1">
            <a:spLocks noChangeArrowheads="1"/>
          </p:cNvSpPr>
          <p:nvPr/>
        </p:nvSpPr>
        <p:spPr bwMode="auto">
          <a:xfrm>
            <a:off x="1094581" y="1026055"/>
            <a:ext cx="1982788" cy="30480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r>
              <a:rPr lang="en-US" dirty="0"/>
              <a:t>Combat in World War I</a:t>
            </a:r>
          </a:p>
        </p:txBody>
      </p:sp>
      <p:sp>
        <p:nvSpPr>
          <p:cNvPr id="20483" name="Text Box 1029"/>
          <p:cNvSpPr txBox="1">
            <a:spLocks noChangeArrowheads="1"/>
          </p:cNvSpPr>
          <p:nvPr/>
        </p:nvSpPr>
        <p:spPr bwMode="auto">
          <a:xfrm>
            <a:off x="1286691" y="3899364"/>
            <a:ext cx="1793875" cy="30480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r>
              <a:rPr lang="en-US" dirty="0"/>
              <a:t>Flight in World War I</a:t>
            </a:r>
          </a:p>
        </p:txBody>
      </p:sp>
      <p:sp>
        <p:nvSpPr>
          <p:cNvPr id="20484" name="Text Box 1030"/>
          <p:cNvSpPr txBox="1">
            <a:spLocks noChangeArrowheads="1"/>
          </p:cNvSpPr>
          <p:nvPr/>
        </p:nvSpPr>
        <p:spPr bwMode="auto">
          <a:xfrm>
            <a:off x="1585806" y="4204164"/>
            <a:ext cx="3884613" cy="30480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r>
              <a:rPr lang="en-US" dirty="0"/>
              <a:t>http://</a:t>
            </a:r>
            <a:r>
              <a:rPr lang="en-US" dirty="0" err="1"/>
              <a:t>www.youtube.com</a:t>
            </a:r>
            <a:r>
              <a:rPr lang="en-US" dirty="0"/>
              <a:t>/</a:t>
            </a:r>
            <a:r>
              <a:rPr lang="en-US" dirty="0" err="1"/>
              <a:t>watch?v</a:t>
            </a:r>
            <a:r>
              <a:rPr lang="en-US" dirty="0"/>
              <a:t>=B4T7Mrju7jc</a:t>
            </a:r>
          </a:p>
        </p:txBody>
      </p:sp>
      <p:sp>
        <p:nvSpPr>
          <p:cNvPr id="20486" name="Text Box 1032"/>
          <p:cNvSpPr txBox="1">
            <a:spLocks noChangeArrowheads="1"/>
          </p:cNvSpPr>
          <p:nvPr/>
        </p:nvSpPr>
        <p:spPr bwMode="auto">
          <a:xfrm>
            <a:off x="1286691" y="4508964"/>
            <a:ext cx="1990461" cy="307777"/>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r>
              <a:rPr lang="en-US" dirty="0"/>
              <a:t>U</a:t>
            </a:r>
            <a:r>
              <a:rPr lang="en-US" dirty="0" smtClean="0"/>
              <a:t>-boats in World War I</a:t>
            </a:r>
            <a:endParaRPr lang="en-US" dirty="0"/>
          </a:p>
        </p:txBody>
      </p:sp>
      <p:sp>
        <p:nvSpPr>
          <p:cNvPr id="20487" name="Rectangle 1033"/>
          <p:cNvSpPr>
            <a:spLocks noGrp="1" noChangeArrowheads="1"/>
          </p:cNvSpPr>
          <p:nvPr>
            <p:ph type="title" idx="4294967295"/>
          </p:nvPr>
        </p:nvSpPr>
        <p:spPr bwMode="auto">
          <a:xfrm>
            <a:off x="685800" y="176940"/>
            <a:ext cx="7772400" cy="716292"/>
          </a:xfrm>
          <a:prstGeom prst="rect">
            <a:avLst/>
          </a:prstGeom>
          <a:noFill/>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a:normAutofit fontScale="90000"/>
          </a:bodyPr>
          <a:lstStyle/>
          <a:p>
            <a:r>
              <a:rPr lang="en-US" dirty="0">
                <a:latin typeface="Arial" charset="0"/>
              </a:rPr>
              <a:t>Video</a:t>
            </a:r>
          </a:p>
        </p:txBody>
      </p:sp>
      <p:sp>
        <p:nvSpPr>
          <p:cNvPr id="4" name="TextBox 3"/>
          <p:cNvSpPr txBox="1"/>
          <p:nvPr/>
        </p:nvSpPr>
        <p:spPr>
          <a:xfrm>
            <a:off x="1045418" y="2677056"/>
            <a:ext cx="2095445" cy="369332"/>
          </a:xfrm>
          <a:prstGeom prst="rect">
            <a:avLst/>
          </a:prstGeom>
          <a:noFill/>
        </p:spPr>
        <p:txBody>
          <a:bodyPr wrap="none" rtlCol="0">
            <a:spAutoFit/>
          </a:bodyPr>
          <a:lstStyle/>
          <a:p>
            <a:r>
              <a:rPr lang="en-US" dirty="0" smtClean="0"/>
              <a:t>Harlem Hell Fighters</a:t>
            </a:r>
            <a:endParaRPr lang="en-US" dirty="0"/>
          </a:p>
        </p:txBody>
      </p:sp>
      <p:sp>
        <p:nvSpPr>
          <p:cNvPr id="5" name="TextBox 4"/>
          <p:cNvSpPr txBox="1"/>
          <p:nvPr/>
        </p:nvSpPr>
        <p:spPr>
          <a:xfrm>
            <a:off x="1694225" y="2123058"/>
            <a:ext cx="6357405" cy="369332"/>
          </a:xfrm>
          <a:prstGeom prst="rect">
            <a:avLst/>
          </a:prstGeom>
          <a:noFill/>
        </p:spPr>
        <p:txBody>
          <a:bodyPr wrap="none" rtlCol="0">
            <a:spAutoFit/>
          </a:bodyPr>
          <a:lstStyle/>
          <a:p>
            <a:r>
              <a:rPr lang="en-US" dirty="0"/>
              <a:t>http://</a:t>
            </a:r>
            <a:r>
              <a:rPr lang="en-US" dirty="0" err="1"/>
              <a:t>www.history.com</a:t>
            </a:r>
            <a:r>
              <a:rPr lang="en-US" dirty="0"/>
              <a:t>/topics/world-war-</a:t>
            </a:r>
            <a:r>
              <a:rPr lang="en-US" dirty="0" err="1"/>
              <a:t>i</a:t>
            </a:r>
            <a:r>
              <a:rPr lang="en-US" dirty="0"/>
              <a:t>/battle-of-the-</a:t>
            </a:r>
            <a:r>
              <a:rPr lang="en-US" dirty="0" err="1"/>
              <a:t>somme</a:t>
            </a:r>
            <a:endParaRPr lang="en-US" dirty="0"/>
          </a:p>
        </p:txBody>
      </p:sp>
      <p:sp>
        <p:nvSpPr>
          <p:cNvPr id="6" name="TextBox 5"/>
          <p:cNvSpPr txBox="1"/>
          <p:nvPr/>
        </p:nvSpPr>
        <p:spPr>
          <a:xfrm>
            <a:off x="1094581" y="1753726"/>
            <a:ext cx="2235107" cy="369332"/>
          </a:xfrm>
          <a:prstGeom prst="rect">
            <a:avLst/>
          </a:prstGeom>
          <a:noFill/>
        </p:spPr>
        <p:txBody>
          <a:bodyPr wrap="none" rtlCol="0">
            <a:spAutoFit/>
          </a:bodyPr>
          <a:lstStyle/>
          <a:p>
            <a:r>
              <a:rPr lang="en-US" dirty="0" smtClean="0"/>
              <a:t>The Somme Offensive</a:t>
            </a:r>
            <a:endParaRPr lang="en-US" dirty="0"/>
          </a:p>
        </p:txBody>
      </p:sp>
      <p:sp>
        <p:nvSpPr>
          <p:cNvPr id="3" name="TextBox 2"/>
          <p:cNvSpPr txBox="1"/>
          <p:nvPr/>
        </p:nvSpPr>
        <p:spPr>
          <a:xfrm>
            <a:off x="1694225" y="4847720"/>
            <a:ext cx="4894865" cy="369332"/>
          </a:xfrm>
          <a:prstGeom prst="rect">
            <a:avLst/>
          </a:prstGeom>
          <a:noFill/>
        </p:spPr>
        <p:txBody>
          <a:bodyPr wrap="none" rtlCol="0">
            <a:spAutoFit/>
          </a:bodyPr>
          <a:lstStyle/>
          <a:p>
            <a:r>
              <a:rPr lang="en-US" dirty="0"/>
              <a:t>https://</a:t>
            </a:r>
            <a:r>
              <a:rPr lang="en-US" dirty="0" err="1"/>
              <a:t>www.youtube.com</a:t>
            </a:r>
            <a:r>
              <a:rPr lang="en-US" dirty="0"/>
              <a:t>/</a:t>
            </a:r>
            <a:r>
              <a:rPr lang="en-US" dirty="0" err="1"/>
              <a:t>watch?v</a:t>
            </a:r>
            <a:r>
              <a:rPr lang="en-US" dirty="0"/>
              <a:t>=RCrzaC4aLPg</a:t>
            </a:r>
          </a:p>
        </p:txBody>
      </p:sp>
      <p:sp>
        <p:nvSpPr>
          <p:cNvPr id="7" name="TextBox 6"/>
          <p:cNvSpPr txBox="1"/>
          <p:nvPr/>
        </p:nvSpPr>
        <p:spPr>
          <a:xfrm>
            <a:off x="518811" y="3224245"/>
            <a:ext cx="8247658" cy="646331"/>
          </a:xfrm>
          <a:prstGeom prst="rect">
            <a:avLst/>
          </a:prstGeom>
          <a:noFill/>
        </p:spPr>
        <p:txBody>
          <a:bodyPr wrap="square" rtlCol="0">
            <a:spAutoFit/>
          </a:bodyPr>
          <a:lstStyle/>
          <a:p>
            <a:r>
              <a:rPr lang="en-US" dirty="0"/>
              <a:t>http://</a:t>
            </a:r>
            <a:r>
              <a:rPr lang="en-US" dirty="0" err="1"/>
              <a:t>www.history.com</a:t>
            </a:r>
            <a:r>
              <a:rPr lang="en-US" dirty="0"/>
              <a:t>/topics/world-war-</a:t>
            </a:r>
            <a:r>
              <a:rPr lang="en-US" dirty="0" err="1"/>
              <a:t>i</a:t>
            </a:r>
            <a:r>
              <a:rPr lang="en-US" dirty="0"/>
              <a:t>/world-war-</a:t>
            </a:r>
            <a:r>
              <a:rPr lang="en-US" dirty="0" err="1"/>
              <a:t>i</a:t>
            </a:r>
            <a:r>
              <a:rPr lang="en-US" dirty="0"/>
              <a:t>-history/videos/the-</a:t>
            </a:r>
            <a:r>
              <a:rPr lang="en-US" dirty="0" err="1"/>
              <a:t>harlem</a:t>
            </a:r>
            <a:r>
              <a:rPr lang="en-US" dirty="0"/>
              <a:t>-</a:t>
            </a:r>
            <a:r>
              <a:rPr lang="en-US" dirty="0" err="1"/>
              <a:t>hellfighters</a:t>
            </a:r>
            <a:endParaRPr lang="en-US" dirty="0"/>
          </a:p>
        </p:txBody>
      </p:sp>
    </p:spTree>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12250" y="274638"/>
            <a:ext cx="8719500" cy="788404"/>
          </a:xfrm>
          <a:ln w="38100" cmpd="sng">
            <a:solidFill>
              <a:schemeClr val="tx1"/>
            </a:solidFill>
          </a:ln>
        </p:spPr>
        <p:txBody>
          <a:bodyPr>
            <a:normAutofit/>
          </a:bodyPr>
          <a:lstStyle/>
          <a:p>
            <a:r>
              <a:rPr lang="en-US" sz="3600" dirty="0" smtClean="0"/>
              <a:t>What were the major battles of World War I?</a:t>
            </a:r>
            <a:endParaRPr lang="en-US" sz="3600" dirty="0"/>
          </a:p>
        </p:txBody>
      </p:sp>
      <p:sp>
        <p:nvSpPr>
          <p:cNvPr id="3" name="Content Placeholder 2"/>
          <p:cNvSpPr>
            <a:spLocks noGrp="1"/>
          </p:cNvSpPr>
          <p:nvPr>
            <p:ph idx="1"/>
          </p:nvPr>
        </p:nvSpPr>
        <p:spPr>
          <a:xfrm>
            <a:off x="457200" y="1213640"/>
            <a:ext cx="8474550" cy="5644359"/>
          </a:xfrm>
        </p:spPr>
        <p:txBody>
          <a:bodyPr>
            <a:noAutofit/>
          </a:bodyPr>
          <a:lstStyle/>
          <a:p>
            <a:r>
              <a:rPr lang="en-US" sz="3600" dirty="0" smtClean="0"/>
              <a:t>Verdun</a:t>
            </a:r>
            <a:r>
              <a:rPr lang="en-US" sz="3600" dirty="0"/>
              <a:t>, </a:t>
            </a:r>
            <a:r>
              <a:rPr lang="en-US" sz="3600" dirty="0" smtClean="0"/>
              <a:t>1916—ten months; 1 million casualties</a:t>
            </a:r>
            <a:endParaRPr lang="en-US" sz="3600" dirty="0"/>
          </a:p>
          <a:p>
            <a:r>
              <a:rPr lang="en-US" sz="3600" dirty="0" smtClean="0"/>
              <a:t>The </a:t>
            </a:r>
            <a:r>
              <a:rPr lang="en-US" sz="3600" dirty="0"/>
              <a:t>Marne, 1914, </a:t>
            </a:r>
            <a:r>
              <a:rPr lang="en-US" sz="3600" dirty="0" smtClean="0"/>
              <a:t>1918--stalemate</a:t>
            </a:r>
            <a:endParaRPr lang="en-US" sz="3600" dirty="0"/>
          </a:p>
          <a:p>
            <a:r>
              <a:rPr lang="en-US" sz="3600" dirty="0"/>
              <a:t>The Battles of Ypres 1914, 1915, </a:t>
            </a:r>
            <a:r>
              <a:rPr lang="en-US" sz="3600" dirty="0" smtClean="0"/>
              <a:t>1917—gas introduced</a:t>
            </a:r>
            <a:endParaRPr lang="en-US" sz="3600" dirty="0"/>
          </a:p>
          <a:p>
            <a:r>
              <a:rPr lang="en-US" sz="3600" dirty="0" smtClean="0"/>
              <a:t>The Somme Offensive, 1916—1 million casualties…Britain 57,000 day 1…20,000 dead day 1.</a:t>
            </a:r>
          </a:p>
          <a:p>
            <a:r>
              <a:rPr lang="en-US" sz="3600" dirty="0" err="1" smtClean="0"/>
              <a:t>Cambrai</a:t>
            </a:r>
            <a:r>
              <a:rPr lang="en-US" sz="3600" dirty="0"/>
              <a:t>, </a:t>
            </a:r>
            <a:r>
              <a:rPr lang="en-US" sz="3600" dirty="0" smtClean="0"/>
              <a:t>1917—tanks introduced</a:t>
            </a:r>
          </a:p>
          <a:p>
            <a:pPr marL="0" indent="0">
              <a:buNone/>
            </a:pPr>
            <a:endParaRPr lang="en-US" sz="2800" dirty="0" smtClean="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41972060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ectangle 4"/>
          <p:cNvSpPr/>
          <p:nvPr/>
        </p:nvSpPr>
        <p:spPr>
          <a:xfrm>
            <a:off x="386536" y="331338"/>
            <a:ext cx="8362353" cy="631843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ln>
                  <a:solidFill>
                    <a:schemeClr val="tx1"/>
                  </a:solidFill>
                </a:ln>
                <a:solidFill>
                  <a:schemeClr val="tx1"/>
                </a:solidFill>
              </a:rPr>
              <a:t>On April 2, 1917, President Woodrow Wilson went before a joint session of Congress to seek a Declaration of War against Germany in order that the world “be made safe for democracy.” </a:t>
            </a:r>
          </a:p>
          <a:p>
            <a:pPr algn="ctr"/>
            <a:endParaRPr lang="en-US" sz="2400" dirty="0" smtClean="0">
              <a:ln>
                <a:solidFill>
                  <a:schemeClr val="tx1"/>
                </a:solidFill>
              </a:ln>
              <a:solidFill>
                <a:schemeClr val="tx1"/>
              </a:solidFill>
            </a:endParaRPr>
          </a:p>
          <a:p>
            <a:pPr algn="ctr"/>
            <a:r>
              <a:rPr lang="en-US" sz="2400" dirty="0" smtClean="0">
                <a:ln>
                  <a:solidFill>
                    <a:schemeClr val="tx1"/>
                  </a:solidFill>
                </a:ln>
                <a:solidFill>
                  <a:schemeClr val="tx1"/>
                </a:solidFill>
              </a:rPr>
              <a:t>“It is a fearful thing,” he told Congress in his speech, “to lead this great peaceful people into war, into the most terrible and disastrous of all wars, civilization itself seeming to be in the balance.” </a:t>
            </a:r>
            <a:endParaRPr lang="en-US" sz="2400" dirty="0" smtClean="0">
              <a:ln>
                <a:solidFill>
                  <a:schemeClr val="tx1"/>
                </a:solidFill>
              </a:ln>
              <a:solidFill>
                <a:schemeClr val="tx1"/>
              </a:solidFill>
            </a:endParaRPr>
          </a:p>
          <a:p>
            <a:pPr algn="ctr"/>
            <a:endParaRPr lang="en-US" sz="2400" dirty="0" smtClean="0">
              <a:ln>
                <a:solidFill>
                  <a:schemeClr val="tx1"/>
                </a:solidFill>
              </a:ln>
              <a:solidFill>
                <a:schemeClr val="tx1"/>
              </a:solidFill>
            </a:endParaRPr>
          </a:p>
          <a:p>
            <a:pPr algn="ctr"/>
            <a:r>
              <a:rPr lang="en-US" sz="2400" dirty="0" smtClean="0">
                <a:ln>
                  <a:solidFill>
                    <a:schemeClr val="tx1"/>
                  </a:solidFill>
                </a:ln>
                <a:solidFill>
                  <a:schemeClr val="tx1"/>
                </a:solidFill>
              </a:rPr>
              <a:t>In 1917 </a:t>
            </a:r>
            <a:r>
              <a:rPr lang="en-US" sz="2400" dirty="0" smtClean="0">
                <a:ln>
                  <a:solidFill>
                    <a:schemeClr val="tx1"/>
                  </a:solidFill>
                </a:ln>
                <a:solidFill>
                  <a:schemeClr val="tx1"/>
                </a:solidFill>
              </a:rPr>
              <a:t>the war in Europe had already lasted two-and-a-half bloody years and had become one of the most murderous conflicts in human history. By the time the war ended a year and a half later, an entire generation was decimated—France alone lost half its men between the ages of twenty and thirty-two. The maimed bodies of millions of European men who survived bore mute testimony to the war’s </a:t>
            </a:r>
            <a:r>
              <a:rPr lang="en-US" sz="2400" dirty="0" smtClean="0">
                <a:ln>
                  <a:solidFill>
                    <a:schemeClr val="tx1"/>
                  </a:solidFill>
                </a:ln>
                <a:solidFill>
                  <a:schemeClr val="tx1"/>
                </a:solidFill>
              </a:rPr>
              <a:t>savagery</a:t>
            </a:r>
            <a:r>
              <a:rPr lang="en-US" sz="2400" dirty="0" smtClean="0"/>
              <a:t>.</a:t>
            </a:r>
            <a:endParaRPr lang="en-US"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7" name="Title 1"/>
          <p:cNvSpPr>
            <a:spLocks noGrp="1"/>
          </p:cNvSpPr>
          <p:nvPr>
            <p:ph type="ctrTitle"/>
          </p:nvPr>
        </p:nvSpPr>
        <p:spPr bwMode="auto">
          <a:xfrm>
            <a:off x="914400" y="609600"/>
            <a:ext cx="7772400" cy="803023"/>
          </a:xfrm>
          <a:noFill/>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en-US" dirty="0">
                <a:latin typeface="Arial" charset="0"/>
              </a:rPr>
              <a:t>Do Now</a:t>
            </a:r>
          </a:p>
        </p:txBody>
      </p:sp>
      <p:sp>
        <p:nvSpPr>
          <p:cNvPr id="4098" name="Subtitle 2"/>
          <p:cNvSpPr>
            <a:spLocks noGrp="1"/>
          </p:cNvSpPr>
          <p:nvPr>
            <p:ph type="subTitle" idx="1"/>
          </p:nvPr>
        </p:nvSpPr>
        <p:spPr bwMode="auto">
          <a:xfrm>
            <a:off x="838200" y="1585634"/>
            <a:ext cx="7620000" cy="4050590"/>
          </a:xfrm>
          <a:noFill/>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en-US" sz="3600" dirty="0">
                <a:solidFill>
                  <a:schemeClr val="tx1"/>
                </a:solidFill>
                <a:latin typeface="Arial" charset="0"/>
              </a:rPr>
              <a:t>How does technology affect the attitude about going to war?</a:t>
            </a:r>
          </a:p>
          <a:p>
            <a:r>
              <a:rPr lang="en-US" sz="3600" dirty="0">
                <a:solidFill>
                  <a:schemeClr val="tx1"/>
                </a:solidFill>
                <a:latin typeface="Arial" charset="0"/>
              </a:rPr>
              <a:t>Identify technologies that might shape war thinking:</a:t>
            </a:r>
          </a:p>
          <a:p>
            <a:r>
              <a:rPr lang="en-US" sz="3600" dirty="0">
                <a:solidFill>
                  <a:schemeClr val="tx1"/>
                </a:solidFill>
                <a:latin typeface="Arial" charset="0"/>
              </a:rPr>
              <a:t>1914</a:t>
            </a:r>
          </a:p>
          <a:p>
            <a:r>
              <a:rPr lang="en-US" sz="3600" dirty="0">
                <a:solidFill>
                  <a:schemeClr val="tx1"/>
                </a:solidFill>
                <a:latin typeface="Arial" charset="0"/>
              </a:rPr>
              <a:t>2015</a:t>
            </a:r>
          </a:p>
        </p:txBody>
      </p:sp>
    </p:spTree>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12250" y="847753"/>
            <a:ext cx="8719500" cy="788404"/>
          </a:xfrm>
          <a:ln w="38100" cmpd="sng">
            <a:solidFill>
              <a:schemeClr val="tx1"/>
            </a:solidFill>
          </a:ln>
        </p:spPr>
        <p:txBody>
          <a:bodyPr>
            <a:normAutofit/>
          </a:bodyPr>
          <a:lstStyle/>
          <a:p>
            <a:r>
              <a:rPr lang="en-US" sz="3600" dirty="0" smtClean="0"/>
              <a:t>What were the major battles of World War I?</a:t>
            </a:r>
            <a:endParaRPr lang="en-US" sz="3600" dirty="0"/>
          </a:p>
        </p:txBody>
      </p:sp>
      <p:sp>
        <p:nvSpPr>
          <p:cNvPr id="3" name="Content Placeholder 2"/>
          <p:cNvSpPr>
            <a:spLocks noGrp="1"/>
          </p:cNvSpPr>
          <p:nvPr>
            <p:ph idx="1"/>
          </p:nvPr>
        </p:nvSpPr>
        <p:spPr>
          <a:xfrm>
            <a:off x="457200" y="2158504"/>
            <a:ext cx="8474550" cy="3722740"/>
          </a:xfrm>
        </p:spPr>
        <p:txBody>
          <a:bodyPr>
            <a:noAutofit/>
          </a:bodyPr>
          <a:lstStyle/>
          <a:p>
            <a:r>
              <a:rPr lang="en-US" dirty="0" smtClean="0"/>
              <a:t>American Expeditionary Force (AEF) arrives in France, 1917—1 million soldiers by 1918</a:t>
            </a:r>
          </a:p>
          <a:p>
            <a:r>
              <a:rPr lang="en-US" dirty="0" smtClean="0"/>
              <a:t>Belleau Wood, 1918—USMC</a:t>
            </a:r>
          </a:p>
          <a:p>
            <a:pPr marL="0" indent="0">
              <a:buNone/>
            </a:pPr>
            <a:r>
              <a:rPr lang="en-US" sz="2000" dirty="0" smtClean="0"/>
              <a:t>             “</a:t>
            </a:r>
            <a:r>
              <a:rPr lang="en-US" sz="2000" dirty="0"/>
              <a:t>C'mon you sons-of-bitches, do you want to live forever!” </a:t>
            </a:r>
          </a:p>
          <a:p>
            <a:pPr marL="0" indent="0">
              <a:buNone/>
            </a:pPr>
            <a:r>
              <a:rPr lang="en-US" sz="2000" dirty="0"/>
              <a:t>              Gunnery Sergeant Dan Daley at the Battle of Belleau Wood</a:t>
            </a:r>
          </a:p>
          <a:p>
            <a:r>
              <a:rPr lang="en-US" dirty="0" smtClean="0"/>
              <a:t>Argonne Forest, 1918—last battle before armistice</a:t>
            </a:r>
            <a:endParaRPr lang="en-US" dirty="0"/>
          </a:p>
          <a:p>
            <a:pPr marL="0" indent="0">
              <a:buNone/>
            </a:pPr>
            <a:endParaRPr lang="en-US" sz="2800" dirty="0" smtClean="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964399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2529" name="Picture 3" descr="chapter_activity"/>
          <p:cNvPicPr>
            <a:picLocks noGrp="1" noChangeAspect="1" noChangeArrowheads="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0" y="0"/>
            <a:ext cx="9144000" cy="81915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sp>
        <p:nvSpPr>
          <p:cNvPr id="22530" name="Text Box 5"/>
          <p:cNvSpPr txBox="1">
            <a:spLocks noChangeArrowheads="1"/>
          </p:cNvSpPr>
          <p:nvPr/>
        </p:nvSpPr>
        <p:spPr bwMode="auto">
          <a:xfrm>
            <a:off x="1462088" y="73025"/>
            <a:ext cx="2427287" cy="33655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lnSpc>
                <a:spcPct val="80000"/>
              </a:lnSpc>
              <a:spcBef>
                <a:spcPct val="20000"/>
              </a:spcBef>
            </a:pPr>
            <a:r>
              <a:rPr lang="en-US" sz="2000" b="1">
                <a:solidFill>
                  <a:schemeClr val="bg1"/>
                </a:solidFill>
              </a:rPr>
              <a:t>The Western Front</a:t>
            </a:r>
          </a:p>
        </p:txBody>
      </p:sp>
      <p:sp>
        <p:nvSpPr>
          <p:cNvPr id="22531" name="Rectangle 7"/>
          <p:cNvSpPr>
            <a:spLocks noGrp="1" noChangeArrowheads="1"/>
          </p:cNvSpPr>
          <p:nvPr>
            <p:ph type="title"/>
          </p:nvPr>
        </p:nvSpPr>
        <p:spPr bwMode="auto">
          <a:xfrm>
            <a:off x="914400" y="7104063"/>
            <a:ext cx="8229600" cy="171450"/>
          </a:xfrm>
          <a:noFill/>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wrap="square" lIns="91440" tIns="45720" rIns="91440" bIns="45720" numCol="1" anchor="ctr" anchorCtr="0" compatLnSpc="1">
            <a:prstTxWarp prst="textNoShape">
              <a:avLst/>
            </a:prstTxWarp>
            <a:normAutofit fontScale="90000"/>
          </a:bodyPr>
          <a:lstStyle/>
          <a:p>
            <a:pPr algn="r" eaLnBrk="1" hangingPunct="1"/>
            <a:r>
              <a:rPr lang="en-US" sz="1000">
                <a:solidFill>
                  <a:schemeClr val="bg1"/>
                </a:solidFill>
                <a:latin typeface="Arial" charset="0"/>
              </a:rPr>
              <a:t>Map of the War</a:t>
            </a:r>
          </a:p>
        </p:txBody>
      </p:sp>
      <p:pic>
        <p:nvPicPr>
          <p:cNvPr id="22532" name="Picture 14" descr="bttn_prev">
            <a:hlinkClick r:id="" action="ppaction://hlinkshowjump?jump=previousslide" highlightClick="1"/>
          </p:cNvPr>
          <p:cNvPicPr>
            <a:picLocks noChangeAspect="1" noChangeArrowheads="1"/>
          </p:cNvPicPr>
          <p:nvPr/>
        </p:nvPicPr>
        <p:blipFill>
          <a:blip r:embed="rId4">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7997825" y="6489700"/>
            <a:ext cx="420688" cy="309563"/>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pic>
        <p:nvPicPr>
          <p:cNvPr id="22533" name="Picture 15" descr="bttn_exit">
            <a:hlinkClick r:id="" action="ppaction://hlinkshowjump?jump=endshow" highlightClick="1"/>
          </p:cNvPr>
          <p:cNvPicPr>
            <a:picLocks noChangeAspect="1" noChangeArrowheads="1"/>
          </p:cNvPicPr>
          <p:nvPr/>
        </p:nvPicPr>
        <p:blipFill>
          <a:blip r:embed="rId5">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6934200" y="6491288"/>
            <a:ext cx="420688" cy="306387"/>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pic>
        <p:nvPicPr>
          <p:cNvPr id="22534" name="Picture 16" descr="toc">
            <a:hlinkClick r:id="rId6" action="ppaction://hlinksldjump"/>
          </p:cNvPr>
          <p:cNvPicPr>
            <a:picLocks noChangeAspect="1" noChangeArrowheads="1"/>
          </p:cNvPicPr>
          <p:nvPr/>
        </p:nvPicPr>
        <p:blipFill>
          <a:blip r:embed="rId7">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7467600" y="6489700"/>
            <a:ext cx="420688" cy="309563"/>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pic>
        <p:nvPicPr>
          <p:cNvPr id="22535" name="Picture 17" descr="bttn_next">
            <a:hlinkClick r:id="" action="ppaction://hlinkshowjump?jump=nextslide" highlightClick="1"/>
          </p:cNvPr>
          <p:cNvPicPr>
            <a:picLocks noChangeAspect="1" noChangeArrowheads="1"/>
          </p:cNvPicPr>
          <p:nvPr/>
        </p:nvPicPr>
        <p:blipFill>
          <a:blip r:embed="rId8">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8528050" y="6489700"/>
            <a:ext cx="420688" cy="309563"/>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pic>
        <p:nvPicPr>
          <p:cNvPr id="22536" name="Picture 21" descr="clrtms_mv_C-46"/>
          <p:cNvPicPr>
            <a:picLocks noChangeAspect="1" noChangeArrowheads="1"/>
          </p:cNvPicPr>
          <p:nvPr/>
        </p:nvPicPr>
        <p:blipFill>
          <a:blip r:embed="rId9">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1981200" y="1295400"/>
            <a:ext cx="4962525" cy="4811713"/>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sp>
        <p:nvSpPr>
          <p:cNvPr id="22537" name="Rectangle 3"/>
          <p:cNvSpPr txBox="1">
            <a:spLocks noChangeArrowheads="1"/>
          </p:cNvSpPr>
          <p:nvPr/>
        </p:nvSpPr>
        <p:spPr bwMode="auto">
          <a:xfrm>
            <a:off x="457200" y="152400"/>
            <a:ext cx="8077200" cy="1219200"/>
          </a:xfrm>
          <a:prstGeom prst="rect">
            <a:avLst/>
          </a:prstGeom>
          <a:solidFill>
            <a:schemeClr val="accent1"/>
          </a:solidFill>
          <a:ln w="9525">
            <a:solidFill>
              <a:srgbClr val="000000"/>
            </a:solidFill>
            <a:miter lim="800000"/>
            <a:headEnd/>
            <a:tailEnd/>
          </a:ln>
        </p:spPr>
        <p:txBody>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algn="ctr"/>
            <a:r>
              <a:rPr lang="en-US" sz="3600">
                <a:solidFill>
                  <a:schemeClr val="tx2"/>
                </a:solidFill>
              </a:rPr>
              <a:t>In which country did most of the fighting take place?</a:t>
            </a:r>
          </a:p>
        </p:txBody>
      </p:sp>
      <p:sp>
        <p:nvSpPr>
          <p:cNvPr id="22538" name="Rectangle 3"/>
          <p:cNvSpPr txBox="1">
            <a:spLocks noChangeArrowheads="1"/>
          </p:cNvSpPr>
          <p:nvPr/>
        </p:nvSpPr>
        <p:spPr bwMode="auto">
          <a:xfrm>
            <a:off x="533400" y="5562600"/>
            <a:ext cx="8458200" cy="990600"/>
          </a:xfrm>
          <a:prstGeom prst="rect">
            <a:avLst/>
          </a:prstGeom>
          <a:solidFill>
            <a:schemeClr val="accent1"/>
          </a:solidFill>
          <a:ln w="9525">
            <a:solidFill>
              <a:srgbClr val="000000"/>
            </a:solidFill>
            <a:miter lim="800000"/>
            <a:headEnd/>
            <a:tailEnd/>
          </a:ln>
        </p:spPr>
        <p:txBody>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algn="ctr"/>
            <a:r>
              <a:rPr lang="en-US" sz="3200">
                <a:solidFill>
                  <a:schemeClr val="tx2"/>
                </a:solidFill>
              </a:rPr>
              <a:t>According to this map, what effect did the arrival of American troops in 1918 have?</a:t>
            </a:r>
          </a:p>
        </p:txBody>
      </p:sp>
    </p:spTree>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7" name="Text Box 2"/>
          <p:cNvSpPr txBox="1">
            <a:spLocks noChangeArrowheads="1"/>
          </p:cNvSpPr>
          <p:nvPr/>
        </p:nvSpPr>
        <p:spPr bwMode="auto">
          <a:xfrm>
            <a:off x="685800" y="1524000"/>
            <a:ext cx="7826375" cy="30480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a:spAutoFit/>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spcBef>
                <a:spcPct val="50000"/>
              </a:spcBef>
            </a:pPr>
            <a:endParaRPr lang="en-US">
              <a:solidFill>
                <a:srgbClr val="2B581C"/>
              </a:solidFill>
              <a:latin typeface="Geneva" charset="0"/>
            </a:endParaRPr>
          </a:p>
        </p:txBody>
      </p:sp>
      <p:sp>
        <p:nvSpPr>
          <p:cNvPr id="24578" name="Rectangle 3"/>
          <p:cNvSpPr>
            <a:spLocks noGrp="1" noChangeArrowheads="1"/>
          </p:cNvSpPr>
          <p:nvPr>
            <p:ph type="title" idx="4294967295"/>
          </p:nvPr>
        </p:nvSpPr>
        <p:spPr bwMode="auto">
          <a:xfrm>
            <a:off x="1295400" y="152400"/>
            <a:ext cx="7239000" cy="304800"/>
          </a:xfrm>
          <a:prstGeom prst="rect">
            <a:avLst/>
          </a:prstGeom>
          <a:noFill/>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a:lstStyle/>
          <a:p>
            <a:r>
              <a:rPr lang="en-US" sz="1400">
                <a:latin typeface="Arial" charset="0"/>
              </a:rPr>
              <a:t>In Flanders Field; John McCrae, May 1915</a:t>
            </a:r>
          </a:p>
        </p:txBody>
      </p:sp>
      <p:sp>
        <p:nvSpPr>
          <p:cNvPr id="24579" name="Text Box 5"/>
          <p:cNvSpPr txBox="1">
            <a:spLocks noChangeArrowheads="1"/>
          </p:cNvSpPr>
          <p:nvPr/>
        </p:nvSpPr>
        <p:spPr bwMode="auto">
          <a:xfrm>
            <a:off x="1371600" y="685800"/>
            <a:ext cx="6934200" cy="5578475"/>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a:spAutoFit/>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algn="ctr"/>
            <a:r>
              <a:rPr lang="en-US" sz="2000">
                <a:latin typeface="Times New Roman" charset="0"/>
              </a:rPr>
              <a:t>In Flanders fields the poppies blow</a:t>
            </a:r>
          </a:p>
          <a:p>
            <a:pPr algn="ctr"/>
            <a:r>
              <a:rPr lang="en-US" sz="2000">
                <a:latin typeface="Times New Roman" charset="0"/>
              </a:rPr>
              <a:t>Between the crosses, row on row,</a:t>
            </a:r>
          </a:p>
          <a:p>
            <a:pPr algn="ctr"/>
            <a:r>
              <a:rPr lang="en-US" sz="2000">
                <a:latin typeface="Times New Roman" charset="0"/>
              </a:rPr>
              <a:t>That mark our place; and in the sky</a:t>
            </a:r>
          </a:p>
          <a:p>
            <a:pPr algn="ctr"/>
            <a:r>
              <a:rPr lang="en-US" sz="2000">
                <a:latin typeface="Times New Roman" charset="0"/>
              </a:rPr>
              <a:t>The larks, still bravely singing, fly</a:t>
            </a:r>
          </a:p>
          <a:p>
            <a:pPr algn="ctr"/>
            <a:r>
              <a:rPr lang="en-US" sz="2000">
                <a:latin typeface="Times New Roman" charset="0"/>
              </a:rPr>
              <a:t>Scarce heard amid the guns below.</a:t>
            </a:r>
          </a:p>
          <a:p>
            <a:pPr algn="ctr"/>
            <a:endParaRPr lang="en-US" sz="2000">
              <a:latin typeface="Times New Roman" charset="0"/>
            </a:endParaRPr>
          </a:p>
          <a:p>
            <a:pPr algn="ctr"/>
            <a:r>
              <a:rPr lang="en-US" sz="2000">
                <a:latin typeface="Times New Roman" charset="0"/>
              </a:rPr>
              <a:t>We are the Dead. Short days ago</a:t>
            </a:r>
          </a:p>
          <a:p>
            <a:pPr algn="ctr"/>
            <a:r>
              <a:rPr lang="en-US" sz="2000">
                <a:latin typeface="Times New Roman" charset="0"/>
              </a:rPr>
              <a:t>We lived, felt dawn, saw sunset glow,</a:t>
            </a:r>
          </a:p>
          <a:p>
            <a:pPr algn="ctr"/>
            <a:r>
              <a:rPr lang="en-US" sz="2000">
                <a:latin typeface="Times New Roman" charset="0"/>
              </a:rPr>
              <a:t>Loved and were loved, and now we lie</a:t>
            </a:r>
          </a:p>
          <a:p>
            <a:pPr algn="ctr"/>
            <a:r>
              <a:rPr lang="en-US" sz="2000">
                <a:latin typeface="Times New Roman" charset="0"/>
              </a:rPr>
              <a:t>In Flanders fields.</a:t>
            </a:r>
          </a:p>
          <a:p>
            <a:pPr algn="ctr"/>
            <a:endParaRPr lang="en-US" sz="2000">
              <a:latin typeface="Times New Roman" charset="0"/>
            </a:endParaRPr>
          </a:p>
          <a:p>
            <a:pPr algn="ctr"/>
            <a:r>
              <a:rPr lang="en-US" sz="2000">
                <a:latin typeface="Times New Roman" charset="0"/>
              </a:rPr>
              <a:t>Take up our quarrel with the foe:</a:t>
            </a:r>
          </a:p>
          <a:p>
            <a:pPr algn="ctr"/>
            <a:r>
              <a:rPr lang="en-US" sz="2000">
                <a:latin typeface="Times New Roman" charset="0"/>
              </a:rPr>
              <a:t>To you from failing hands we throw</a:t>
            </a:r>
          </a:p>
          <a:p>
            <a:pPr algn="ctr"/>
            <a:r>
              <a:rPr lang="en-US" sz="2000">
                <a:latin typeface="Times New Roman" charset="0"/>
              </a:rPr>
              <a:t>The torch; be yours to hold it high.</a:t>
            </a:r>
          </a:p>
          <a:p>
            <a:pPr algn="ctr"/>
            <a:r>
              <a:rPr lang="en-US" sz="2000">
                <a:latin typeface="Times New Roman" charset="0"/>
              </a:rPr>
              <a:t>If ye break faith with us who die</a:t>
            </a:r>
          </a:p>
          <a:p>
            <a:pPr algn="ctr"/>
            <a:r>
              <a:rPr lang="en-US" sz="2000">
                <a:latin typeface="Times New Roman" charset="0"/>
              </a:rPr>
              <a:t>We shall not sleep, though poppies grow</a:t>
            </a:r>
          </a:p>
          <a:p>
            <a:pPr algn="ctr"/>
            <a:r>
              <a:rPr lang="en-US" sz="2000">
                <a:latin typeface="Times New Roman" charset="0"/>
              </a:rPr>
              <a:t>In Flanders fields.</a:t>
            </a:r>
          </a:p>
          <a:p>
            <a:pPr eaLnBrk="1" hangingPunct="1"/>
            <a:endParaRPr lang="en-US" sz="2000"/>
          </a:p>
        </p:txBody>
      </p:sp>
    </p:spTree>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6625" name="Picture 2" descr="chapter_activity"/>
          <p:cNvPicPr>
            <a:picLocks noGrp="1" noChangeAspect="1" noChangeArrowheads="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0" y="0"/>
            <a:ext cx="9144000" cy="81915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sp>
        <p:nvSpPr>
          <p:cNvPr id="26627" name="Rectangle 4"/>
          <p:cNvSpPr>
            <a:spLocks noGrp="1" noChangeArrowheads="1"/>
          </p:cNvSpPr>
          <p:nvPr>
            <p:ph type="title"/>
          </p:nvPr>
        </p:nvSpPr>
        <p:spPr bwMode="auto">
          <a:xfrm>
            <a:off x="914400" y="7104063"/>
            <a:ext cx="8229600" cy="171450"/>
          </a:xfrm>
          <a:noFill/>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wrap="square" lIns="91440" tIns="45720" rIns="91440" bIns="45720" numCol="1" anchor="ctr" anchorCtr="0" compatLnSpc="1">
            <a:prstTxWarp prst="textNoShape">
              <a:avLst/>
            </a:prstTxWarp>
            <a:normAutofit fontScale="90000"/>
          </a:bodyPr>
          <a:lstStyle/>
          <a:p>
            <a:pPr algn="r" eaLnBrk="1" hangingPunct="1"/>
            <a:r>
              <a:rPr lang="en-US" sz="1000">
                <a:solidFill>
                  <a:schemeClr val="bg1"/>
                </a:solidFill>
                <a:latin typeface="Arial" charset="0"/>
              </a:rPr>
              <a:t>Progress Monitoring Transparency Section 3</a:t>
            </a:r>
          </a:p>
        </p:txBody>
      </p:sp>
      <p:sp>
        <p:nvSpPr>
          <p:cNvPr id="12" name="Rectangle 11"/>
          <p:cNvSpPr/>
          <p:nvPr/>
        </p:nvSpPr>
        <p:spPr>
          <a:xfrm>
            <a:off x="337791" y="1223675"/>
            <a:ext cx="8610947" cy="4368054"/>
          </a:xfrm>
          <a:prstGeom prst="rect">
            <a:avLst/>
          </a:prstGeom>
          <a:solidFill>
            <a:schemeClr val="bg1"/>
          </a:solid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3600" dirty="0" smtClean="0">
                <a:solidFill>
                  <a:schemeClr val="tx1"/>
                </a:solidFill>
              </a:rPr>
              <a:t>What agreement ended the combat?</a:t>
            </a:r>
          </a:p>
          <a:p>
            <a:endParaRPr lang="en-US" sz="3600" dirty="0">
              <a:solidFill>
                <a:schemeClr val="tx1"/>
              </a:solidFill>
            </a:endParaRPr>
          </a:p>
          <a:p>
            <a:endParaRPr lang="en-US" sz="3600" dirty="0" smtClean="0">
              <a:solidFill>
                <a:schemeClr val="tx1"/>
              </a:solidFill>
            </a:endParaRPr>
          </a:p>
          <a:p>
            <a:r>
              <a:rPr lang="en-US" sz="3600" dirty="0" smtClean="0">
                <a:solidFill>
                  <a:schemeClr val="tx1"/>
                </a:solidFill>
              </a:rPr>
              <a:t>What did the Allies order the defeated Germans to do at the end of combat?</a:t>
            </a:r>
            <a:endParaRPr lang="en-US" sz="3600" dirty="0">
              <a:solidFill>
                <a:schemeClr val="tx1"/>
              </a:solidFill>
            </a:endParaRPr>
          </a:p>
        </p:txBody>
      </p:sp>
    </p:spTree>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6625" name="Picture 2" descr="chapter_activity"/>
          <p:cNvPicPr>
            <a:picLocks noGrp="1" noChangeAspect="1" noChangeArrowheads="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0" y="0"/>
            <a:ext cx="9144000" cy="81915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sp>
        <p:nvSpPr>
          <p:cNvPr id="26627" name="Rectangle 4"/>
          <p:cNvSpPr>
            <a:spLocks noGrp="1" noChangeArrowheads="1"/>
          </p:cNvSpPr>
          <p:nvPr>
            <p:ph type="title"/>
          </p:nvPr>
        </p:nvSpPr>
        <p:spPr bwMode="auto">
          <a:xfrm>
            <a:off x="914400" y="7104063"/>
            <a:ext cx="8229600" cy="171450"/>
          </a:xfrm>
          <a:noFill/>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wrap="square" lIns="91440" tIns="45720" rIns="91440" bIns="45720" numCol="1" anchor="ctr" anchorCtr="0" compatLnSpc="1">
            <a:prstTxWarp prst="textNoShape">
              <a:avLst/>
            </a:prstTxWarp>
            <a:normAutofit fontScale="90000"/>
          </a:bodyPr>
          <a:lstStyle/>
          <a:p>
            <a:pPr algn="r" eaLnBrk="1" hangingPunct="1"/>
            <a:r>
              <a:rPr lang="en-US" sz="1000">
                <a:solidFill>
                  <a:schemeClr val="bg1"/>
                </a:solidFill>
                <a:latin typeface="Arial" charset="0"/>
              </a:rPr>
              <a:t>Progress Monitoring Transparency Section 3</a:t>
            </a:r>
          </a:p>
        </p:txBody>
      </p:sp>
      <p:sp>
        <p:nvSpPr>
          <p:cNvPr id="2" name="Rectangle 1"/>
          <p:cNvSpPr/>
          <p:nvPr/>
        </p:nvSpPr>
        <p:spPr>
          <a:xfrm>
            <a:off x="175651" y="3640684"/>
            <a:ext cx="8566021" cy="2769544"/>
          </a:xfrm>
          <a:prstGeom prst="rect">
            <a:avLst/>
          </a:prstGeom>
          <a:solidFill>
            <a:schemeClr val="bg1"/>
          </a:solid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marL="571500" indent="-571500">
              <a:buFont typeface="Arial"/>
              <a:buChar char="•"/>
            </a:pPr>
            <a:r>
              <a:rPr lang="en-US" sz="3600" dirty="0" smtClean="0">
                <a:solidFill>
                  <a:schemeClr val="tx1"/>
                </a:solidFill>
              </a:rPr>
              <a:t>Pull troops back from the Western Front</a:t>
            </a:r>
          </a:p>
          <a:p>
            <a:pPr marL="571500" indent="-571500">
              <a:buFont typeface="Arial"/>
              <a:buChar char="•"/>
            </a:pPr>
            <a:r>
              <a:rPr lang="en-US" sz="3600" dirty="0" smtClean="0">
                <a:solidFill>
                  <a:schemeClr val="tx1"/>
                </a:solidFill>
              </a:rPr>
              <a:t>Cancel the Treaty of Brest-Litovsk</a:t>
            </a:r>
          </a:p>
          <a:p>
            <a:pPr marL="571500" indent="-571500">
              <a:buFont typeface="Arial"/>
              <a:buChar char="•"/>
            </a:pPr>
            <a:r>
              <a:rPr lang="en-US" sz="3600" dirty="0" smtClean="0">
                <a:solidFill>
                  <a:schemeClr val="tx1"/>
                </a:solidFill>
              </a:rPr>
              <a:t>Hand over the U-boat fleet to the Allies</a:t>
            </a:r>
          </a:p>
          <a:p>
            <a:pPr marL="571500" indent="-571500">
              <a:buFont typeface="Arial"/>
              <a:buChar char="•"/>
            </a:pPr>
            <a:r>
              <a:rPr lang="en-US" sz="3600" dirty="0" smtClean="0">
                <a:solidFill>
                  <a:schemeClr val="tx1"/>
                </a:solidFill>
              </a:rPr>
              <a:t>Remove Wilhelm II as </a:t>
            </a:r>
            <a:r>
              <a:rPr lang="en-US" sz="3600" dirty="0" err="1" smtClean="0">
                <a:solidFill>
                  <a:schemeClr val="tx1"/>
                </a:solidFill>
              </a:rPr>
              <a:t>kaiser</a:t>
            </a:r>
            <a:r>
              <a:rPr lang="en-US" sz="3600" dirty="0" smtClean="0">
                <a:solidFill>
                  <a:schemeClr val="tx1"/>
                </a:solidFill>
              </a:rPr>
              <a:t> of Germany</a:t>
            </a:r>
            <a:endParaRPr lang="en-US" sz="3600" dirty="0">
              <a:solidFill>
                <a:schemeClr val="tx1"/>
              </a:solidFill>
            </a:endParaRPr>
          </a:p>
        </p:txBody>
      </p:sp>
      <p:sp>
        <p:nvSpPr>
          <p:cNvPr id="12" name="Rectangle 11"/>
          <p:cNvSpPr/>
          <p:nvPr/>
        </p:nvSpPr>
        <p:spPr>
          <a:xfrm>
            <a:off x="337791" y="1007318"/>
            <a:ext cx="8610947" cy="2154015"/>
          </a:xfrm>
          <a:prstGeom prst="rect">
            <a:avLst/>
          </a:prstGeom>
          <a:solidFill>
            <a:schemeClr val="bg1"/>
          </a:solid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3600" dirty="0" smtClean="0">
                <a:solidFill>
                  <a:schemeClr val="tx1"/>
                </a:solidFill>
              </a:rPr>
              <a:t>What was the vehicle for ending the fighting? </a:t>
            </a:r>
          </a:p>
          <a:p>
            <a:r>
              <a:rPr lang="en-US" sz="3600" dirty="0" smtClean="0">
                <a:solidFill>
                  <a:schemeClr val="tx1"/>
                </a:solidFill>
              </a:rPr>
              <a:t>What did the Allies order the defeated Germans to do?</a:t>
            </a:r>
            <a:endParaRPr lang="en-US" sz="3600" dirty="0">
              <a:solidFill>
                <a:schemeClr val="tx1"/>
              </a:solidFill>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856362536"/>
      </p:ext>
    </p:extLst>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3" name="Rectangle 2"/>
          <p:cNvSpPr>
            <a:spLocks noGrp="1" noChangeArrowheads="1"/>
          </p:cNvSpPr>
          <p:nvPr>
            <p:ph type="title" idx="4294967295"/>
          </p:nvPr>
        </p:nvSpPr>
        <p:spPr bwMode="auto">
          <a:xfrm>
            <a:off x="685800" y="609600"/>
            <a:ext cx="7772400" cy="1143000"/>
          </a:xfrm>
          <a:prstGeom prst="rect">
            <a:avLst/>
          </a:prstGeom>
          <a:noFill/>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a:lstStyle/>
          <a:p>
            <a:pPr algn="r" eaLnBrk="1" hangingPunct="1"/>
            <a:r>
              <a:rPr lang="en-US" sz="1000">
                <a:solidFill>
                  <a:schemeClr val="bg1"/>
                </a:solidFill>
                <a:latin typeface="Arial" charset="0"/>
              </a:rPr>
              <a:t>Fourteen Points_Wilson</a:t>
            </a:r>
          </a:p>
        </p:txBody>
      </p:sp>
      <p:sp>
        <p:nvSpPr>
          <p:cNvPr id="28674" name="Text Box 3"/>
          <p:cNvSpPr txBox="1">
            <a:spLocks noChangeArrowheads="1"/>
          </p:cNvSpPr>
          <p:nvPr/>
        </p:nvSpPr>
        <p:spPr bwMode="auto">
          <a:xfrm>
            <a:off x="762000" y="838200"/>
            <a:ext cx="8077200" cy="523240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a:spAutoFit/>
          </a:bodyPr>
          <a:lstStyle>
            <a:lvl1pPr marL="266700" indent="-266700"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r>
              <a:rPr lang="en-US" sz="3200" u="sng"/>
              <a:t>President Wilson</a:t>
            </a:r>
            <a:r>
              <a:rPr lang="ja-JP" altLang="en-US" sz="3200" u="sng"/>
              <a:t>’</a:t>
            </a:r>
            <a:r>
              <a:rPr lang="en-US" altLang="ja-JP" sz="3200" u="sng"/>
              <a:t>s Fourteen Points</a:t>
            </a:r>
            <a:endParaRPr lang="en-US" altLang="ja-JP" sz="3200"/>
          </a:p>
          <a:p>
            <a:pPr eaLnBrk="1" hangingPunct="1"/>
            <a:r>
              <a:rPr lang="en-US" sz="3200" i="1"/>
              <a:t>Wilson</a:t>
            </a:r>
            <a:r>
              <a:rPr lang="ja-JP" altLang="en-US" sz="3200" i="1"/>
              <a:t>’</a:t>
            </a:r>
            <a:r>
              <a:rPr lang="en-US" altLang="ja-JP" sz="3200" i="1"/>
              <a:t>s  plan for world peace</a:t>
            </a:r>
            <a:endParaRPr lang="en-US" altLang="ja-JP" sz="3200"/>
          </a:p>
          <a:p>
            <a:pPr eaLnBrk="1" hangingPunct="1">
              <a:buFont typeface="Arial" charset="0"/>
              <a:buAutoNum type="arabicPeriod"/>
            </a:pPr>
            <a:r>
              <a:rPr lang="en-US" sz="3200"/>
              <a:t>End secret international agreements </a:t>
            </a:r>
            <a:r>
              <a:rPr lang="en-US"/>
              <a:t>(the alliances that led to war)</a:t>
            </a:r>
            <a:endParaRPr lang="en-US" sz="3200"/>
          </a:p>
          <a:p>
            <a:pPr eaLnBrk="1" hangingPunct="1">
              <a:buFont typeface="Arial" charset="0"/>
              <a:buAutoNum type="arabicPeriod"/>
            </a:pPr>
            <a:r>
              <a:rPr lang="en-US" sz="3200"/>
              <a:t>Make the oceans free for trade.</a:t>
            </a:r>
          </a:p>
          <a:p>
            <a:pPr eaLnBrk="1" hangingPunct="1">
              <a:buFont typeface="Arial" charset="0"/>
              <a:buAutoNum type="arabicPeriod"/>
            </a:pPr>
            <a:r>
              <a:rPr lang="en-US" sz="3200"/>
              <a:t>Allow nations to trade freely.</a:t>
            </a:r>
          </a:p>
          <a:p>
            <a:pPr eaLnBrk="1" hangingPunct="1">
              <a:buFont typeface="Arial" charset="0"/>
              <a:buAutoNum type="arabicPeriod"/>
            </a:pPr>
            <a:r>
              <a:rPr lang="en-US" sz="3200"/>
              <a:t>Reduce military.</a:t>
            </a:r>
          </a:p>
          <a:p>
            <a:pPr eaLnBrk="1" hangingPunct="1">
              <a:buFont typeface="Arial" charset="0"/>
              <a:buAutoNum type="arabicPeriod"/>
            </a:pPr>
            <a:r>
              <a:rPr lang="en-US" sz="3200"/>
              <a:t>Help people rule </a:t>
            </a:r>
            <a:r>
              <a:rPr lang="en-US" sz="3200" i="1"/>
              <a:t>themselves--Self-Determination </a:t>
            </a:r>
            <a:r>
              <a:rPr lang="en-US" sz="1200" i="1"/>
              <a:t>(end colonies)</a:t>
            </a:r>
            <a:endParaRPr lang="en-US" sz="3200" i="1"/>
          </a:p>
          <a:p>
            <a:pPr eaLnBrk="1" hangingPunct="1">
              <a:buFont typeface="Arial" charset="0"/>
              <a:buAutoNum type="arabicPeriod"/>
            </a:pPr>
            <a:r>
              <a:rPr lang="en-US" sz="3200"/>
              <a:t>Establish a League of Nations--to guarantee world peace. Congress, </a:t>
            </a:r>
            <a:r>
              <a:rPr lang="ja-JP" altLang="en-US" sz="3200"/>
              <a:t>“</a:t>
            </a:r>
            <a:r>
              <a:rPr lang="en-US" altLang="ja-JP" sz="3200"/>
              <a:t>NO!</a:t>
            </a:r>
            <a:r>
              <a:rPr lang="ja-JP" altLang="en-US" sz="3200"/>
              <a:t>”</a:t>
            </a:r>
            <a:endParaRPr lang="en-US" sz="3200"/>
          </a:p>
        </p:txBody>
      </p:sp>
    </p:spTree>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7" name="Rectangle 2"/>
          <p:cNvSpPr>
            <a:spLocks noGrp="1" noChangeArrowheads="1"/>
          </p:cNvSpPr>
          <p:nvPr>
            <p:ph type="title" idx="4294967295"/>
          </p:nvPr>
        </p:nvSpPr>
        <p:spPr bwMode="auto">
          <a:xfrm>
            <a:off x="685800" y="1295400"/>
            <a:ext cx="7772400" cy="3124200"/>
          </a:xfrm>
          <a:prstGeom prst="rect">
            <a:avLst/>
          </a:prstGeom>
          <a:noFill/>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a:lstStyle/>
          <a:p>
            <a:pPr algn="r" eaLnBrk="1" hangingPunct="1"/>
            <a:r>
              <a:rPr lang="en-US" sz="1000">
                <a:solidFill>
                  <a:schemeClr val="bg1"/>
                </a:solidFill>
                <a:latin typeface="Arial" charset="0"/>
              </a:rPr>
              <a:t>Versailles Treaty_Big Four</a:t>
            </a:r>
            <a:endParaRPr lang="en-US" sz="4000">
              <a:latin typeface="Arial" charset="0"/>
            </a:endParaRPr>
          </a:p>
        </p:txBody>
      </p:sp>
      <p:sp>
        <p:nvSpPr>
          <p:cNvPr id="29698" name="Text Box 3"/>
          <p:cNvSpPr txBox="1">
            <a:spLocks noChangeArrowheads="1"/>
          </p:cNvSpPr>
          <p:nvPr/>
        </p:nvSpPr>
        <p:spPr bwMode="auto">
          <a:xfrm>
            <a:off x="914400" y="914400"/>
            <a:ext cx="7924800" cy="4691063"/>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a:spAutoFit/>
          </a:bodyPr>
          <a:lstStyle>
            <a:lvl1pPr marL="266700" indent="-266700"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r>
              <a:rPr lang="en-US" sz="3200"/>
              <a:t>Four countries dominated the talks at Versailles </a:t>
            </a:r>
            <a:r>
              <a:rPr lang="en-US"/>
              <a:t>(located near Paris, France)</a:t>
            </a:r>
            <a:r>
              <a:rPr lang="en-US" sz="3200"/>
              <a:t>:</a:t>
            </a:r>
          </a:p>
          <a:p>
            <a:pPr eaLnBrk="1" hangingPunct="1">
              <a:buFont typeface="Arial" charset="0"/>
              <a:buAutoNum type="arabicPeriod"/>
            </a:pPr>
            <a:r>
              <a:rPr lang="en-US" sz="3200"/>
              <a:t>Britain</a:t>
            </a:r>
          </a:p>
          <a:p>
            <a:pPr eaLnBrk="1" hangingPunct="1">
              <a:buFont typeface="Arial" charset="0"/>
              <a:buAutoNum type="arabicPeriod"/>
            </a:pPr>
            <a:r>
              <a:rPr lang="en-US" sz="3200"/>
              <a:t>Italy</a:t>
            </a:r>
          </a:p>
          <a:p>
            <a:pPr eaLnBrk="1" hangingPunct="1">
              <a:buFont typeface="Arial" charset="0"/>
              <a:buAutoNum type="arabicPeriod"/>
            </a:pPr>
            <a:r>
              <a:rPr lang="en-US" sz="3200"/>
              <a:t>France</a:t>
            </a:r>
          </a:p>
          <a:p>
            <a:pPr eaLnBrk="1" hangingPunct="1">
              <a:buFont typeface="Arial" charset="0"/>
              <a:buAutoNum type="arabicPeriod"/>
            </a:pPr>
            <a:r>
              <a:rPr lang="en-US" sz="3200"/>
              <a:t>America</a:t>
            </a:r>
          </a:p>
          <a:p>
            <a:pPr eaLnBrk="1" hangingPunct="1"/>
            <a:r>
              <a:rPr lang="en-US"/>
              <a:t>(memory trick BIFA, sounds like FIFA)</a:t>
            </a:r>
            <a:endParaRPr lang="en-US" sz="3200"/>
          </a:p>
          <a:p>
            <a:pPr eaLnBrk="1" hangingPunct="1"/>
            <a:endParaRPr lang="en-US" sz="3200"/>
          </a:p>
          <a:p>
            <a:pPr eaLnBrk="1" hangingPunct="1"/>
            <a:r>
              <a:rPr lang="en-US" sz="3200"/>
              <a:t>The Europeans wanted to </a:t>
            </a:r>
            <a:r>
              <a:rPr lang="en-US" sz="3200" i="1"/>
              <a:t>punish </a:t>
            </a:r>
            <a:r>
              <a:rPr lang="en-US" sz="3200"/>
              <a:t>Germany (remind you of anything?)</a:t>
            </a:r>
            <a:endParaRPr lang="en-US"/>
          </a:p>
        </p:txBody>
      </p:sp>
    </p:spTree>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1" name="Rectangle 2"/>
          <p:cNvSpPr>
            <a:spLocks noGrp="1" noChangeArrowheads="1"/>
          </p:cNvSpPr>
          <p:nvPr>
            <p:ph type="title" idx="4294967295"/>
          </p:nvPr>
        </p:nvSpPr>
        <p:spPr bwMode="auto">
          <a:xfrm>
            <a:off x="228600" y="228600"/>
            <a:ext cx="8763000" cy="762000"/>
          </a:xfrm>
          <a:prstGeom prst="rect">
            <a:avLst/>
          </a:prstGeom>
          <a:solidFill>
            <a:schemeClr val="accent1"/>
          </a:solidFill>
          <a:ln>
            <a:solidFill>
              <a:srgbClr val="000000"/>
            </a:solidFill>
            <a:miter lim="800000"/>
            <a:headEnd/>
            <a:tailEnd/>
          </a:ln>
        </p:spPr>
        <p:txBody>
          <a:bodyPr/>
          <a:lstStyle/>
          <a:p>
            <a:r>
              <a:rPr lang="en-US">
                <a:latin typeface="Arial" charset="0"/>
              </a:rPr>
              <a:t>What was the Versailles Treaty?</a:t>
            </a:r>
          </a:p>
        </p:txBody>
      </p:sp>
      <p:sp>
        <p:nvSpPr>
          <p:cNvPr id="30722" name="Text Box 3"/>
          <p:cNvSpPr txBox="1">
            <a:spLocks noChangeArrowheads="1"/>
          </p:cNvSpPr>
          <p:nvPr/>
        </p:nvSpPr>
        <p:spPr bwMode="auto">
          <a:xfrm>
            <a:off x="533400" y="1219200"/>
            <a:ext cx="8153400" cy="5016500"/>
          </a:xfrm>
          <a:prstGeom prst="rect">
            <a:avLst/>
          </a:prstGeom>
          <a:solidFill>
            <a:schemeClr val="bg1"/>
          </a:solidFill>
          <a:ln>
            <a:noFill/>
          </a:ln>
          <a:extLs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a:spAutoFit/>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r>
              <a:rPr lang="en-US" sz="3200"/>
              <a:t>Britain and France forced Germany to pay </a:t>
            </a:r>
            <a:r>
              <a:rPr lang="en-US" sz="3200" b="1"/>
              <a:t>reparations</a:t>
            </a:r>
            <a:r>
              <a:rPr lang="en-US" sz="3200"/>
              <a:t>. These payments crippled Germany financially, causing extreme bitterness.</a:t>
            </a:r>
          </a:p>
          <a:p>
            <a:pPr eaLnBrk="1" hangingPunct="1"/>
            <a:endParaRPr lang="en-US" sz="3200"/>
          </a:p>
          <a:p>
            <a:pPr eaLnBrk="1" hangingPunct="1"/>
            <a:r>
              <a:rPr lang="en-US" sz="3200"/>
              <a:t>Germany also lost land…land which it vowed to regain.</a:t>
            </a:r>
          </a:p>
          <a:p>
            <a:pPr eaLnBrk="1" hangingPunct="1"/>
            <a:endParaRPr lang="en-US" sz="3200"/>
          </a:p>
          <a:p>
            <a:pPr eaLnBrk="1" hangingPunct="1"/>
            <a:r>
              <a:rPr lang="en-US" sz="3200"/>
              <a:t>Hitler later used this bitterness for his own purposes.</a:t>
            </a:r>
            <a:endParaRPr lang="en-US"/>
          </a:p>
        </p:txBody>
      </p:sp>
    </p:spTree>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1745" name="Picture 3" descr="chapter_activity"/>
          <p:cNvPicPr>
            <a:picLocks noGrp="1" noChangeAspect="1" noChangeArrowheads="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0" y="0"/>
            <a:ext cx="9144000" cy="81915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sp>
        <p:nvSpPr>
          <p:cNvPr id="31746" name="Text Box 5"/>
          <p:cNvSpPr txBox="1">
            <a:spLocks noChangeArrowheads="1"/>
          </p:cNvSpPr>
          <p:nvPr/>
        </p:nvSpPr>
        <p:spPr bwMode="auto">
          <a:xfrm>
            <a:off x="1462088" y="73025"/>
            <a:ext cx="2908300" cy="33655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lnSpc>
                <a:spcPct val="80000"/>
              </a:lnSpc>
              <a:spcBef>
                <a:spcPct val="20000"/>
              </a:spcBef>
            </a:pPr>
            <a:r>
              <a:rPr lang="en-US" sz="2000" b="1">
                <a:solidFill>
                  <a:schemeClr val="bg1"/>
                </a:solidFill>
              </a:rPr>
              <a:t>The League of Nations</a:t>
            </a:r>
          </a:p>
        </p:txBody>
      </p:sp>
      <p:sp>
        <p:nvSpPr>
          <p:cNvPr id="31747" name="Rectangle 7"/>
          <p:cNvSpPr>
            <a:spLocks noGrp="1" noChangeArrowheads="1"/>
          </p:cNvSpPr>
          <p:nvPr>
            <p:ph type="title"/>
          </p:nvPr>
        </p:nvSpPr>
        <p:spPr bwMode="auto">
          <a:xfrm>
            <a:off x="914400" y="7104063"/>
            <a:ext cx="8229600" cy="171450"/>
          </a:xfrm>
          <a:noFill/>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wrap="square" lIns="91440" tIns="45720" rIns="91440" bIns="45720" numCol="1" anchor="ctr" anchorCtr="0" compatLnSpc="1">
            <a:prstTxWarp prst="textNoShape">
              <a:avLst/>
            </a:prstTxWarp>
            <a:normAutofit fontScale="90000"/>
          </a:bodyPr>
          <a:lstStyle/>
          <a:p>
            <a:pPr algn="r" eaLnBrk="1" hangingPunct="1"/>
            <a:r>
              <a:rPr lang="en-US" sz="1000">
                <a:solidFill>
                  <a:schemeClr val="bg1"/>
                </a:solidFill>
                <a:latin typeface="Arial" charset="0"/>
              </a:rPr>
              <a:t>Transparency: The League of Nations</a:t>
            </a:r>
          </a:p>
        </p:txBody>
      </p:sp>
      <p:pic>
        <p:nvPicPr>
          <p:cNvPr id="31753" name="Picture 22" descr="clrtms_mv_C-45"/>
          <p:cNvPicPr>
            <a:picLocks noChangeAspect="1" noChangeArrowheads="1"/>
          </p:cNvPicPr>
          <p:nvPr/>
        </p:nvPicPr>
        <p:blipFill>
          <a:blip r:embed="rId4">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657224" y="819149"/>
            <a:ext cx="7870826" cy="5114264"/>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sp>
        <p:nvSpPr>
          <p:cNvPr id="3" name="TextBox 2"/>
          <p:cNvSpPr txBox="1"/>
          <p:nvPr/>
        </p:nvSpPr>
        <p:spPr>
          <a:xfrm>
            <a:off x="573353" y="5810697"/>
            <a:ext cx="8375385" cy="646331"/>
          </a:xfrm>
          <a:prstGeom prst="rect">
            <a:avLst/>
          </a:prstGeom>
          <a:noFill/>
        </p:spPr>
        <p:txBody>
          <a:bodyPr wrap="none" rtlCol="0">
            <a:spAutoFit/>
          </a:bodyPr>
          <a:lstStyle/>
          <a:p>
            <a:r>
              <a:rPr lang="en-US" sz="3600" dirty="0" smtClean="0"/>
              <a:t>Why was the League of Nations ineffective?</a:t>
            </a:r>
            <a:endParaRPr lang="en-US" sz="3600" dirty="0"/>
          </a:p>
        </p:txBody>
      </p:sp>
    </p:spTree>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3793" name="Picture 3" descr="chapter_activity"/>
          <p:cNvPicPr>
            <a:picLocks noGrp="1" noChangeAspect="1" noChangeArrowheads="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0" y="0"/>
            <a:ext cx="9144000" cy="81915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sp>
        <p:nvSpPr>
          <p:cNvPr id="33794" name="Text Box 5"/>
          <p:cNvSpPr txBox="1">
            <a:spLocks noChangeArrowheads="1"/>
          </p:cNvSpPr>
          <p:nvPr/>
        </p:nvSpPr>
        <p:spPr bwMode="auto">
          <a:xfrm>
            <a:off x="1462088" y="73025"/>
            <a:ext cx="4403725" cy="33655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lnSpc>
                <a:spcPct val="80000"/>
              </a:lnSpc>
              <a:spcBef>
                <a:spcPct val="20000"/>
              </a:spcBef>
            </a:pPr>
            <a:r>
              <a:rPr lang="en-US" sz="2000" b="1">
                <a:solidFill>
                  <a:schemeClr val="bg1"/>
                </a:solidFill>
                <a:cs typeface="Times New Roman" charset="0"/>
              </a:rPr>
              <a:t>Progress Monitoring Transparency</a:t>
            </a:r>
          </a:p>
        </p:txBody>
      </p:sp>
      <p:sp>
        <p:nvSpPr>
          <p:cNvPr id="33795" name="Rectangle 7"/>
          <p:cNvSpPr>
            <a:spLocks noGrp="1" noChangeArrowheads="1"/>
          </p:cNvSpPr>
          <p:nvPr>
            <p:ph type="title"/>
          </p:nvPr>
        </p:nvSpPr>
        <p:spPr bwMode="auto">
          <a:xfrm>
            <a:off x="914400" y="7104063"/>
            <a:ext cx="8229600" cy="171450"/>
          </a:xfrm>
          <a:noFill/>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wrap="square" lIns="91440" tIns="45720" rIns="91440" bIns="45720" numCol="1" anchor="ctr" anchorCtr="0" compatLnSpc="1">
            <a:prstTxWarp prst="textNoShape">
              <a:avLst/>
            </a:prstTxWarp>
            <a:normAutofit fontScale="90000"/>
          </a:bodyPr>
          <a:lstStyle/>
          <a:p>
            <a:pPr algn="r" eaLnBrk="1" hangingPunct="1"/>
            <a:r>
              <a:rPr lang="en-US" sz="1000">
                <a:solidFill>
                  <a:schemeClr val="bg1"/>
                </a:solidFill>
                <a:latin typeface="Arial" charset="0"/>
              </a:rPr>
              <a:t>Progress Monitoring Transparency Section 4</a:t>
            </a:r>
          </a:p>
        </p:txBody>
      </p:sp>
      <p:sp>
        <p:nvSpPr>
          <p:cNvPr id="33796" name="Text Box 13"/>
          <p:cNvSpPr txBox="1">
            <a:spLocks noChangeArrowheads="1"/>
          </p:cNvSpPr>
          <p:nvPr/>
        </p:nvSpPr>
        <p:spPr bwMode="auto">
          <a:xfrm>
            <a:off x="0" y="33338"/>
            <a:ext cx="1752600" cy="45720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a:spAutoFit/>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r>
              <a:rPr lang="en-US" sz="1200" b="1">
                <a:solidFill>
                  <a:schemeClr val="bg1"/>
                </a:solidFill>
              </a:rPr>
              <a:t>PM </a:t>
            </a:r>
          </a:p>
          <a:p>
            <a:pPr eaLnBrk="1" hangingPunct="1"/>
            <a:r>
              <a:rPr lang="en-US" sz="1200" b="1">
                <a:solidFill>
                  <a:schemeClr val="bg1"/>
                </a:solidFill>
              </a:rPr>
              <a:t>TRANSPARENCY</a:t>
            </a:r>
            <a:endParaRPr lang="en-US"/>
          </a:p>
        </p:txBody>
      </p:sp>
      <p:pic>
        <p:nvPicPr>
          <p:cNvPr id="33797" name="Picture 18" descr="bttn_prev">
            <a:hlinkClick r:id="" action="ppaction://hlinkshowjump?jump=previousslide" highlightClick="1"/>
          </p:cNvPr>
          <p:cNvPicPr>
            <a:picLocks noChangeAspect="1" noChangeArrowheads="1"/>
          </p:cNvPicPr>
          <p:nvPr/>
        </p:nvPicPr>
        <p:blipFill>
          <a:blip r:embed="rId4">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8528050" y="6489700"/>
            <a:ext cx="420688" cy="309563"/>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pic>
        <p:nvPicPr>
          <p:cNvPr id="33798" name="Picture 19" descr="bttn_exit">
            <a:hlinkClick r:id="" action="ppaction://hlinkshowjump?jump=endshow" highlightClick="1"/>
          </p:cNvPr>
          <p:cNvPicPr>
            <a:picLocks noChangeAspect="1" noChangeArrowheads="1"/>
          </p:cNvPicPr>
          <p:nvPr/>
        </p:nvPicPr>
        <p:blipFill>
          <a:blip r:embed="rId5">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7467600" y="6491288"/>
            <a:ext cx="420688" cy="306387"/>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pic>
        <p:nvPicPr>
          <p:cNvPr id="33799" name="Picture 20" descr="toc">
            <a:hlinkClick r:id="rId6" action="ppaction://hlinksldjump"/>
          </p:cNvPr>
          <p:cNvPicPr>
            <a:picLocks noChangeAspect="1" noChangeArrowheads="1"/>
          </p:cNvPicPr>
          <p:nvPr/>
        </p:nvPicPr>
        <p:blipFill>
          <a:blip r:embed="rId7">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8001000" y="6489700"/>
            <a:ext cx="420688" cy="309563"/>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pic>
        <p:nvPicPr>
          <p:cNvPr id="33800" name="Picture 22" descr="pmtms_mv_p0214"/>
          <p:cNvPicPr>
            <a:picLocks noChangeAspect="1" noChangeArrowheads="1"/>
          </p:cNvPicPr>
          <p:nvPr/>
        </p:nvPicPr>
        <p:blipFill>
          <a:blip r:embed="rId8">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1981200" y="742950"/>
            <a:ext cx="5467350" cy="548640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spTree>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7" name="Title 1"/>
          <p:cNvSpPr>
            <a:spLocks noGrp="1"/>
          </p:cNvSpPr>
          <p:nvPr>
            <p:ph type="ctrTitle"/>
          </p:nvPr>
        </p:nvSpPr>
        <p:spPr bwMode="auto">
          <a:xfrm>
            <a:off x="914400" y="609600"/>
            <a:ext cx="7772400" cy="803023"/>
          </a:xfrm>
          <a:noFill/>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en-US" dirty="0">
                <a:latin typeface="Arial" charset="0"/>
              </a:rPr>
              <a:t>Do Now</a:t>
            </a:r>
          </a:p>
        </p:txBody>
      </p:sp>
      <p:sp>
        <p:nvSpPr>
          <p:cNvPr id="4098" name="Subtitle 2"/>
          <p:cNvSpPr>
            <a:spLocks noGrp="1"/>
          </p:cNvSpPr>
          <p:nvPr>
            <p:ph type="subTitle" idx="1"/>
          </p:nvPr>
        </p:nvSpPr>
        <p:spPr bwMode="auto">
          <a:xfrm>
            <a:off x="838200" y="1585634"/>
            <a:ext cx="7620000" cy="4050590"/>
          </a:xfrm>
          <a:noFill/>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en-US" sz="3600" dirty="0" smtClean="0">
                <a:solidFill>
                  <a:schemeClr val="tx1"/>
                </a:solidFill>
                <a:latin typeface="Arial" charset="0"/>
              </a:rPr>
              <a:t>Why did Russia withdraw from the fighting in WW I?</a:t>
            </a:r>
          </a:p>
          <a:p>
            <a:endParaRPr lang="en-US" sz="3600" dirty="0">
              <a:solidFill>
                <a:schemeClr val="tx1"/>
              </a:solidFill>
              <a:latin typeface="Arial" charset="0"/>
            </a:endParaRPr>
          </a:p>
          <a:p>
            <a:r>
              <a:rPr lang="en-US" sz="3600" dirty="0" smtClean="0">
                <a:solidFill>
                  <a:schemeClr val="tx1"/>
                </a:solidFill>
                <a:latin typeface="Arial" charset="0"/>
              </a:rPr>
              <a:t>Why did the United States Senate refuse to sign the Treaty of Versailles?</a:t>
            </a:r>
            <a:endParaRPr lang="en-US" sz="3600" dirty="0">
              <a:solidFill>
                <a:schemeClr val="tx1"/>
              </a:solidFill>
              <a:latin typeface="Arial" charset="0"/>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183937099"/>
      </p:ext>
    </p:extLst>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9937" name="Picture 2" descr="German postcard after the TofV"/>
          <p:cNvPicPr>
            <a:picLocks noChangeAspect="1" noChangeArrowheads="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2819400" y="685800"/>
            <a:ext cx="3721100" cy="556260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sp>
        <p:nvSpPr>
          <p:cNvPr id="39938" name="Rectangle 3"/>
          <p:cNvSpPr>
            <a:spLocks noGrp="1" noChangeArrowheads="1"/>
          </p:cNvSpPr>
          <p:nvPr>
            <p:ph type="title" idx="4294967295"/>
          </p:nvPr>
        </p:nvSpPr>
        <p:spPr bwMode="auto">
          <a:xfrm>
            <a:off x="685800" y="609600"/>
            <a:ext cx="7772400" cy="1143000"/>
          </a:xfrm>
          <a:prstGeom prst="rect">
            <a:avLst/>
          </a:prstGeom>
          <a:noFill/>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a:lstStyle/>
          <a:p>
            <a:r>
              <a:rPr lang="en-US" sz="1000">
                <a:latin typeface="Arial" charset="0"/>
              </a:rPr>
              <a:t>Postcard</a:t>
            </a:r>
            <a:endParaRPr lang="en-US">
              <a:latin typeface="Arial" charset="0"/>
            </a:endParaRPr>
          </a:p>
        </p:txBody>
      </p:sp>
    </p:spTree>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9153" name="Picture 3" descr="chapter_activity"/>
          <p:cNvPicPr>
            <a:picLocks noGrp="1" noChangeAspect="1" noChangeArrowheads="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0" y="0"/>
            <a:ext cx="9144000" cy="81915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sp>
        <p:nvSpPr>
          <p:cNvPr id="49154" name="Text Box 5"/>
          <p:cNvSpPr txBox="1">
            <a:spLocks noChangeArrowheads="1"/>
          </p:cNvSpPr>
          <p:nvPr/>
        </p:nvSpPr>
        <p:spPr bwMode="auto">
          <a:xfrm>
            <a:off x="1462088" y="73025"/>
            <a:ext cx="4403725" cy="33655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lnSpc>
                <a:spcPct val="80000"/>
              </a:lnSpc>
              <a:spcBef>
                <a:spcPct val="20000"/>
              </a:spcBef>
            </a:pPr>
            <a:r>
              <a:rPr lang="en-US" sz="2000" b="1">
                <a:solidFill>
                  <a:schemeClr val="bg1"/>
                </a:solidFill>
                <a:cs typeface="Times New Roman" charset="0"/>
              </a:rPr>
              <a:t>Progress Monitoring Transparency</a:t>
            </a:r>
          </a:p>
        </p:txBody>
      </p:sp>
      <p:sp>
        <p:nvSpPr>
          <p:cNvPr id="49155" name="Rectangle 7"/>
          <p:cNvSpPr>
            <a:spLocks noGrp="1" noChangeArrowheads="1"/>
          </p:cNvSpPr>
          <p:nvPr>
            <p:ph type="title"/>
          </p:nvPr>
        </p:nvSpPr>
        <p:spPr bwMode="auto">
          <a:xfrm>
            <a:off x="914400" y="7104063"/>
            <a:ext cx="8229600" cy="171450"/>
          </a:xfrm>
          <a:noFill/>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wrap="square" lIns="91440" tIns="45720" rIns="91440" bIns="45720" numCol="1" anchor="ctr" anchorCtr="0" compatLnSpc="1">
            <a:prstTxWarp prst="textNoShape">
              <a:avLst/>
            </a:prstTxWarp>
            <a:normAutofit fontScale="90000"/>
          </a:bodyPr>
          <a:lstStyle/>
          <a:p>
            <a:pPr algn="r" eaLnBrk="1" hangingPunct="1"/>
            <a:r>
              <a:rPr lang="en-US" sz="1000">
                <a:solidFill>
                  <a:schemeClr val="bg1"/>
                </a:solidFill>
                <a:latin typeface="Arial" charset="0"/>
              </a:rPr>
              <a:t>Progress Monitoring Transparency Section 2</a:t>
            </a:r>
          </a:p>
        </p:txBody>
      </p:sp>
      <p:sp>
        <p:nvSpPr>
          <p:cNvPr id="49156" name="Text Box 14"/>
          <p:cNvSpPr txBox="1">
            <a:spLocks noChangeArrowheads="1"/>
          </p:cNvSpPr>
          <p:nvPr/>
        </p:nvSpPr>
        <p:spPr bwMode="auto">
          <a:xfrm>
            <a:off x="0" y="33338"/>
            <a:ext cx="1752600" cy="45720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a:spAutoFit/>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r>
              <a:rPr lang="en-US" sz="1200" b="1">
                <a:solidFill>
                  <a:schemeClr val="bg1"/>
                </a:solidFill>
              </a:rPr>
              <a:t>PM </a:t>
            </a:r>
          </a:p>
          <a:p>
            <a:pPr eaLnBrk="1" hangingPunct="1"/>
            <a:r>
              <a:rPr lang="en-US" sz="1200" b="1">
                <a:solidFill>
                  <a:schemeClr val="bg1"/>
                </a:solidFill>
              </a:rPr>
              <a:t>TRANSPARENCY</a:t>
            </a:r>
            <a:endParaRPr lang="en-US"/>
          </a:p>
        </p:txBody>
      </p:sp>
      <p:pic>
        <p:nvPicPr>
          <p:cNvPr id="49157" name="Picture 15" descr="bttn_prev">
            <a:hlinkClick r:id="" action="ppaction://hlinkshowjump?jump=previousslide" highlightClick="1"/>
          </p:cNvPr>
          <p:cNvPicPr>
            <a:picLocks noChangeAspect="1" noChangeArrowheads="1"/>
          </p:cNvPicPr>
          <p:nvPr/>
        </p:nvPicPr>
        <p:blipFill>
          <a:blip r:embed="rId4">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7997825" y="6489700"/>
            <a:ext cx="420688" cy="309563"/>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pic>
        <p:nvPicPr>
          <p:cNvPr id="49158" name="Picture 16" descr="bttn_exit">
            <a:hlinkClick r:id="" action="ppaction://hlinkshowjump?jump=endshow" highlightClick="1"/>
          </p:cNvPr>
          <p:cNvPicPr>
            <a:picLocks noChangeAspect="1" noChangeArrowheads="1"/>
          </p:cNvPicPr>
          <p:nvPr/>
        </p:nvPicPr>
        <p:blipFill>
          <a:blip r:embed="rId5">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6934200" y="6491288"/>
            <a:ext cx="420688" cy="306387"/>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pic>
        <p:nvPicPr>
          <p:cNvPr id="49159" name="Picture 17" descr="toc">
            <a:hlinkClick r:id="rId6" action="ppaction://hlinksldjump"/>
          </p:cNvPr>
          <p:cNvPicPr>
            <a:picLocks noChangeAspect="1" noChangeArrowheads="1"/>
          </p:cNvPicPr>
          <p:nvPr/>
        </p:nvPicPr>
        <p:blipFill>
          <a:blip r:embed="rId7">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7467600" y="6489700"/>
            <a:ext cx="420688" cy="309563"/>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pic>
        <p:nvPicPr>
          <p:cNvPr id="49160" name="Picture 18" descr="bttn_next">
            <a:hlinkClick r:id="" action="ppaction://hlinkshowjump?jump=nextslide" highlightClick="1"/>
          </p:cNvPr>
          <p:cNvPicPr>
            <a:picLocks noChangeAspect="1" noChangeArrowheads="1"/>
          </p:cNvPicPr>
          <p:nvPr/>
        </p:nvPicPr>
        <p:blipFill>
          <a:blip r:embed="rId8">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8528050" y="6489700"/>
            <a:ext cx="420688" cy="309563"/>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pic>
        <p:nvPicPr>
          <p:cNvPr id="49161" name="Picture 20" descr="pmtms_mv_p0212"/>
          <p:cNvPicPr>
            <a:picLocks noChangeAspect="1" noChangeArrowheads="1"/>
          </p:cNvPicPr>
          <p:nvPr/>
        </p:nvPicPr>
        <p:blipFill>
          <a:blip r:embed="rId9">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2066925" y="819150"/>
            <a:ext cx="5467350" cy="5267325"/>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spTree>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7" name="Title 1"/>
          <p:cNvSpPr>
            <a:spLocks noGrp="1"/>
          </p:cNvSpPr>
          <p:nvPr>
            <p:ph type="ctrTitle"/>
          </p:nvPr>
        </p:nvSpPr>
        <p:spPr bwMode="auto">
          <a:xfrm>
            <a:off x="914400" y="609600"/>
            <a:ext cx="7772400" cy="803023"/>
          </a:xfrm>
          <a:noFill/>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en-US" dirty="0">
                <a:latin typeface="Arial" charset="0"/>
              </a:rPr>
              <a:t>Do Now</a:t>
            </a:r>
          </a:p>
        </p:txBody>
      </p:sp>
      <p:sp>
        <p:nvSpPr>
          <p:cNvPr id="4098" name="Subtitle 2"/>
          <p:cNvSpPr>
            <a:spLocks noGrp="1"/>
          </p:cNvSpPr>
          <p:nvPr>
            <p:ph type="subTitle" idx="1"/>
          </p:nvPr>
        </p:nvSpPr>
        <p:spPr bwMode="auto">
          <a:xfrm>
            <a:off x="838200" y="1585634"/>
            <a:ext cx="7620000" cy="5054926"/>
          </a:xfrm>
          <a:noFill/>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wrap="square" lIns="91440" tIns="45720" rIns="91440" bIns="45720" numCol="1" anchor="t" anchorCtr="0" compatLnSpc="1">
            <a:prstTxWarp prst="textNoShape">
              <a:avLst/>
            </a:prstTxWarp>
            <a:noAutofit/>
          </a:bodyPr>
          <a:lstStyle/>
          <a:p>
            <a:r>
              <a:rPr lang="en-US" dirty="0" smtClean="0">
                <a:solidFill>
                  <a:schemeClr val="tx1"/>
                </a:solidFill>
                <a:latin typeface="Arial" charset="0"/>
              </a:rPr>
              <a:t>Why do some historians say that the Treaty of Versailles was one of the core reasons for the start of World War II?</a:t>
            </a:r>
          </a:p>
          <a:p>
            <a:endParaRPr lang="en-US" dirty="0" smtClean="0">
              <a:solidFill>
                <a:schemeClr val="tx1"/>
              </a:solidFill>
              <a:latin typeface="Arial" charset="0"/>
            </a:endParaRPr>
          </a:p>
          <a:p>
            <a:r>
              <a:rPr lang="en-US" dirty="0" smtClean="0">
                <a:solidFill>
                  <a:schemeClr val="tx1"/>
                </a:solidFill>
                <a:latin typeface="Arial" charset="0"/>
              </a:rPr>
              <a:t>What could the victorious allies have done to change this situation?</a:t>
            </a:r>
          </a:p>
          <a:p>
            <a:endParaRPr lang="en-US" dirty="0" smtClean="0">
              <a:solidFill>
                <a:schemeClr val="tx1"/>
              </a:solidFill>
              <a:latin typeface="Arial" charset="0"/>
            </a:endParaRPr>
          </a:p>
          <a:p>
            <a:r>
              <a:rPr lang="en-US" dirty="0" smtClean="0">
                <a:solidFill>
                  <a:schemeClr val="tx1"/>
                </a:solidFill>
                <a:latin typeface="Arial" charset="0"/>
              </a:rPr>
              <a:t>What did the United States do after World War II?</a:t>
            </a:r>
          </a:p>
          <a:p>
            <a:endParaRPr lang="en-US" dirty="0" smtClean="0">
              <a:solidFill>
                <a:schemeClr val="tx1"/>
              </a:solidFill>
              <a:latin typeface="Arial" charset="0"/>
            </a:endParaRPr>
          </a:p>
          <a:p>
            <a:r>
              <a:rPr lang="en-US" dirty="0" smtClean="0">
                <a:solidFill>
                  <a:schemeClr val="tx1"/>
                </a:solidFill>
                <a:latin typeface="Arial" charset="0"/>
              </a:rPr>
              <a:t>Can human beings learn from history?</a:t>
            </a:r>
            <a:endParaRPr lang="en-US" dirty="0">
              <a:solidFill>
                <a:schemeClr val="tx1"/>
              </a:solidFill>
              <a:latin typeface="Arial" charset="0"/>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183937099"/>
      </p:ext>
    </p:extLst>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7" name="Title 1"/>
          <p:cNvSpPr>
            <a:spLocks noGrp="1"/>
          </p:cNvSpPr>
          <p:nvPr>
            <p:ph type="ctrTitle"/>
          </p:nvPr>
        </p:nvSpPr>
        <p:spPr bwMode="auto">
          <a:xfrm>
            <a:off x="914400" y="609600"/>
            <a:ext cx="7772400" cy="803023"/>
          </a:xfrm>
          <a:noFill/>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en-US" dirty="0">
                <a:latin typeface="Arial" charset="0"/>
              </a:rPr>
              <a:t>Do Now</a:t>
            </a:r>
          </a:p>
        </p:txBody>
      </p:sp>
      <p:sp>
        <p:nvSpPr>
          <p:cNvPr id="4098" name="Subtitle 2"/>
          <p:cNvSpPr>
            <a:spLocks noGrp="1"/>
          </p:cNvSpPr>
          <p:nvPr>
            <p:ph type="subTitle" idx="1"/>
          </p:nvPr>
        </p:nvSpPr>
        <p:spPr bwMode="auto">
          <a:xfrm>
            <a:off x="838200" y="1585634"/>
            <a:ext cx="7620000" cy="2859813"/>
          </a:xfrm>
          <a:noFill/>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wrap="square" lIns="91440" tIns="45720" rIns="91440" bIns="45720" numCol="1" anchor="t" anchorCtr="0" compatLnSpc="1">
            <a:prstTxWarp prst="textNoShape">
              <a:avLst/>
            </a:prstTxWarp>
            <a:noAutofit/>
          </a:bodyPr>
          <a:lstStyle/>
          <a:p>
            <a:r>
              <a:rPr lang="en-US" dirty="0" smtClean="0">
                <a:solidFill>
                  <a:schemeClr val="tx1"/>
                </a:solidFill>
                <a:latin typeface="Arial" charset="0"/>
              </a:rPr>
              <a:t>Which technology should the United States develop beyond all other technologies in order to win the next large conflict?</a:t>
            </a:r>
          </a:p>
          <a:p>
            <a:endParaRPr lang="en-US" dirty="0" smtClean="0">
              <a:solidFill>
                <a:schemeClr val="tx1"/>
              </a:solidFill>
              <a:latin typeface="Arial" charset="0"/>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183937099"/>
      </p:ext>
    </p:extLst>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121" name="Picture 3"/>
          <p:cNvPicPr>
            <a:picLocks noChangeAspect="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304800" y="309563"/>
            <a:ext cx="8623300" cy="6548437"/>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spTree>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5" name="Title 1"/>
          <p:cNvSpPr>
            <a:spLocks noGrp="1"/>
          </p:cNvSpPr>
          <p:nvPr>
            <p:ph type="ctrTitle"/>
          </p:nvPr>
        </p:nvSpPr>
        <p:spPr bwMode="auto">
          <a:xfrm>
            <a:off x="609600" y="533400"/>
            <a:ext cx="8001000" cy="685800"/>
          </a:xfrm>
          <a:noFill/>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wrap="square" lIns="91440" tIns="45720" rIns="91440" bIns="45720" numCol="1" anchor="t" anchorCtr="0" compatLnSpc="1">
            <a:prstTxWarp prst="textNoShape">
              <a:avLst/>
            </a:prstTxWarp>
            <a:normAutofit fontScale="90000"/>
          </a:bodyPr>
          <a:lstStyle/>
          <a:p>
            <a:r>
              <a:rPr lang="en-US" sz="4000" dirty="0">
                <a:latin typeface="Arial" charset="0"/>
              </a:rPr>
              <a:t>Advise the President of the USA</a:t>
            </a:r>
          </a:p>
        </p:txBody>
      </p:sp>
      <p:sp>
        <p:nvSpPr>
          <p:cNvPr id="6146" name="Subtitle 2"/>
          <p:cNvSpPr>
            <a:spLocks noGrp="1"/>
          </p:cNvSpPr>
          <p:nvPr>
            <p:ph type="subTitle" idx="1"/>
          </p:nvPr>
        </p:nvSpPr>
        <p:spPr bwMode="auto">
          <a:xfrm>
            <a:off x="533400" y="1447800"/>
            <a:ext cx="8305800" cy="4495800"/>
          </a:xfrm>
          <a:noFill/>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514350" indent="-514350" algn="l">
              <a:buFontTx/>
              <a:buAutoNum type="arabicPeriod"/>
            </a:pPr>
            <a:r>
              <a:rPr lang="en-US" sz="2400" dirty="0">
                <a:solidFill>
                  <a:schemeClr val="tx1"/>
                </a:solidFill>
                <a:latin typeface="Arial" charset="0"/>
              </a:rPr>
              <a:t>Describe the possible unfolding of world war in 2016. Brief the president of the USA.</a:t>
            </a:r>
          </a:p>
          <a:p>
            <a:pPr marL="514350" indent="-514350" algn="l">
              <a:buFontTx/>
              <a:buAutoNum type="arabicPeriod"/>
            </a:pPr>
            <a:r>
              <a:rPr lang="en-US" sz="2400" dirty="0">
                <a:solidFill>
                  <a:schemeClr val="tx1"/>
                </a:solidFill>
                <a:latin typeface="Arial" charset="0"/>
              </a:rPr>
              <a:t>Three steps minimum in the unfolding of war events.</a:t>
            </a:r>
          </a:p>
          <a:p>
            <a:pPr marL="514350" indent="-514350" algn="l">
              <a:buFontTx/>
              <a:buAutoNum type="arabicPeriod"/>
            </a:pPr>
            <a:r>
              <a:rPr lang="en-US" sz="2400" dirty="0">
                <a:solidFill>
                  <a:schemeClr val="tx1"/>
                </a:solidFill>
                <a:latin typeface="Arial" charset="0"/>
              </a:rPr>
              <a:t>Three sources minimum to back up your analysis.</a:t>
            </a:r>
          </a:p>
          <a:p>
            <a:pPr marL="514350" indent="-514350" algn="l">
              <a:buFontTx/>
              <a:buAutoNum type="arabicPeriod"/>
            </a:pPr>
            <a:r>
              <a:rPr lang="en-US" sz="2400" dirty="0">
                <a:solidFill>
                  <a:schemeClr val="tx1"/>
                </a:solidFill>
                <a:latin typeface="Arial" charset="0"/>
              </a:rPr>
              <a:t>Include alliances with at least three allied coalition members in each alliance.</a:t>
            </a:r>
          </a:p>
          <a:p>
            <a:pPr marL="514350" indent="-514350" algn="l">
              <a:buFontTx/>
              <a:buAutoNum type="arabicPeriod"/>
            </a:pPr>
            <a:r>
              <a:rPr lang="en-US" sz="2400" dirty="0">
                <a:solidFill>
                  <a:schemeClr val="tx1"/>
                </a:solidFill>
                <a:latin typeface="Arial" charset="0"/>
              </a:rPr>
              <a:t>Include three specific references to World War I to help the president compare situations, past and present.</a:t>
            </a:r>
          </a:p>
          <a:p>
            <a:pPr marL="514350" indent="-514350" algn="l">
              <a:buFontTx/>
              <a:buAutoNum type="arabicPeriod"/>
            </a:pPr>
            <a:r>
              <a:rPr lang="en-US" sz="2400" dirty="0">
                <a:solidFill>
                  <a:schemeClr val="tx1"/>
                </a:solidFill>
                <a:latin typeface="Arial" charset="0"/>
              </a:rPr>
              <a:t>Use all resources available to you for research or presentation.</a:t>
            </a:r>
          </a:p>
        </p:txBody>
      </p:sp>
    </p:spTree>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69" name="Text Box 2"/>
          <p:cNvSpPr txBox="1">
            <a:spLocks noChangeArrowheads="1"/>
          </p:cNvSpPr>
          <p:nvPr/>
        </p:nvSpPr>
        <p:spPr bwMode="auto">
          <a:xfrm>
            <a:off x="838200" y="1524000"/>
            <a:ext cx="7772400" cy="563245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a:spAutoFit/>
          </a:bodyPr>
          <a:lstStyle>
            <a:lvl1pPr marL="742950" indent="-742950"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buFontTx/>
              <a:buAutoNum type="arabicPeriod"/>
            </a:pPr>
            <a:r>
              <a:rPr lang="en-US" sz="3600" b="1"/>
              <a:t>Imperialism</a:t>
            </a:r>
            <a:r>
              <a:rPr lang="en-US" sz="3600"/>
              <a:t>. All the great powers wanted empires.</a:t>
            </a:r>
          </a:p>
          <a:p>
            <a:pPr eaLnBrk="1" hangingPunct="1">
              <a:buFontTx/>
              <a:buAutoNum type="arabicPeriod"/>
            </a:pPr>
            <a:r>
              <a:rPr lang="en-US" sz="3600" b="1"/>
              <a:t>Alliances. </a:t>
            </a:r>
            <a:r>
              <a:rPr lang="en-US" sz="3600"/>
              <a:t>Nations formed secret networks to protect their interests. </a:t>
            </a:r>
            <a:endParaRPr lang="en-US" altLang="ja-JP" sz="3600"/>
          </a:p>
          <a:p>
            <a:pPr eaLnBrk="1" hangingPunct="1"/>
            <a:r>
              <a:rPr lang="en-US" sz="3600"/>
              <a:t>3.  </a:t>
            </a:r>
            <a:r>
              <a:rPr lang="en-US" sz="3600" b="1"/>
              <a:t>Nationalism. </a:t>
            </a:r>
            <a:r>
              <a:rPr lang="en-US" sz="3600"/>
              <a:t>Serbia, especially, was defining itself.</a:t>
            </a:r>
          </a:p>
          <a:p>
            <a:pPr eaLnBrk="1" hangingPunct="1"/>
            <a:r>
              <a:rPr lang="en-US" sz="3600"/>
              <a:t>4.  </a:t>
            </a:r>
            <a:r>
              <a:rPr lang="en-US" sz="3600" b="1"/>
              <a:t>Militarism</a:t>
            </a:r>
            <a:r>
              <a:rPr lang="en-US" sz="3600"/>
              <a:t>. How do you get what you want?</a:t>
            </a:r>
          </a:p>
          <a:p>
            <a:pPr eaLnBrk="1" hangingPunct="1"/>
            <a:r>
              <a:rPr lang="en-US" sz="3600"/>
              <a:t> </a:t>
            </a:r>
            <a:endParaRPr lang="en-US"/>
          </a:p>
        </p:txBody>
      </p:sp>
      <p:sp>
        <p:nvSpPr>
          <p:cNvPr id="7170" name="Rectangle 3"/>
          <p:cNvSpPr>
            <a:spLocks noGrp="1" noChangeArrowheads="1"/>
          </p:cNvSpPr>
          <p:nvPr>
            <p:ph type="title" idx="4294967295"/>
          </p:nvPr>
        </p:nvSpPr>
        <p:spPr bwMode="auto">
          <a:xfrm>
            <a:off x="685800" y="381000"/>
            <a:ext cx="8001000" cy="990600"/>
          </a:xfrm>
          <a:prstGeom prst="rect">
            <a:avLst/>
          </a:prstGeom>
          <a:solidFill>
            <a:schemeClr val="accent1"/>
          </a:solidFill>
          <a:ln>
            <a:solidFill>
              <a:srgbClr val="000000"/>
            </a:solidFill>
            <a:miter lim="800000"/>
            <a:headEnd/>
            <a:tailEnd/>
          </a:ln>
        </p:spPr>
        <p:txBody>
          <a:bodyPr/>
          <a:lstStyle/>
          <a:p>
            <a:r>
              <a:rPr lang="en-US">
                <a:latin typeface="Arial" charset="0"/>
              </a:rPr>
              <a:t>What caused World War I ?</a:t>
            </a:r>
          </a:p>
        </p:txBody>
      </p:sp>
    </p:spTree>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0" y="609600"/>
            <a:ext cx="8077200" cy="5508625"/>
          </a:xfrm>
          <a:prstGeom prst="rect">
            <a:avLst/>
          </a:prstGeom>
          <a:noFill/>
        </p:spPr>
        <p:txBody>
          <a:bodyPr>
            <a:spAutoFit/>
          </a:bodyPr>
          <a:lstStyle/>
          <a:p>
            <a:pPr>
              <a:defRPr/>
            </a:pPr>
            <a:r>
              <a:rPr lang="en-US" sz="3200" dirty="0"/>
              <a:t>What steps did the Europeans nations take to cause World War I?</a:t>
            </a:r>
          </a:p>
          <a:p>
            <a:pPr>
              <a:defRPr/>
            </a:pPr>
            <a:endParaRPr lang="en-US" sz="3200" dirty="0"/>
          </a:p>
          <a:p>
            <a:pPr marL="571500" indent="-571500">
              <a:buFont typeface="Arial"/>
              <a:buChar char="•"/>
              <a:defRPr/>
            </a:pPr>
            <a:r>
              <a:rPr lang="en-US" sz="3200" dirty="0"/>
              <a:t>They desired larger empires. Who had biggest? Who on the rise?</a:t>
            </a:r>
          </a:p>
          <a:p>
            <a:pPr marL="571500" indent="-571500">
              <a:buFont typeface="Arial"/>
              <a:buChar char="•"/>
              <a:defRPr/>
            </a:pPr>
            <a:r>
              <a:rPr lang="en-US" sz="3200" dirty="0"/>
              <a:t>They feared the rise of other empires. Who feared most? Who was “dying”?</a:t>
            </a:r>
          </a:p>
          <a:p>
            <a:pPr marL="571500" indent="-571500">
              <a:buFont typeface="Arial"/>
              <a:buChar char="•"/>
              <a:defRPr/>
            </a:pPr>
            <a:r>
              <a:rPr lang="en-US" sz="3200" dirty="0"/>
              <a:t>Some wanted independence </a:t>
            </a:r>
            <a:r>
              <a:rPr lang="en-US" sz="3200" i="1" dirty="0"/>
              <a:t>and</a:t>
            </a:r>
            <a:r>
              <a:rPr lang="en-US" sz="3200" dirty="0"/>
              <a:t> more power. Who? When? Where? </a:t>
            </a:r>
          </a:p>
          <a:p>
            <a:pPr marL="571500" indent="-571500">
              <a:buFont typeface="Arial"/>
              <a:buChar char="•"/>
              <a:defRPr/>
            </a:pPr>
            <a:r>
              <a:rPr lang="en-US" sz="3200" dirty="0"/>
              <a:t>They enhanced technology. What were these technologies?</a:t>
            </a:r>
          </a:p>
        </p:txBody>
      </p:sp>
    </p:spTree>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2078</TotalTime>
  <Words>1522</Words>
  <Application>Microsoft Macintosh PowerPoint</Application>
  <PresentationFormat>On-screen Show (4:3)</PresentationFormat>
  <Paragraphs>195</Paragraphs>
  <Slides>31</Slides>
  <Notes>16</Notes>
  <HiddenSlides>0</HiddenSlides>
  <MMClips>0</MMClips>
  <ScaleCrop>false</ScaleCrop>
  <HeadingPairs>
    <vt:vector size="4" baseType="variant">
      <vt:variant>
        <vt:lpstr>Design Template</vt:lpstr>
      </vt:variant>
      <vt:variant>
        <vt:i4>1</vt:i4>
      </vt:variant>
      <vt:variant>
        <vt:lpstr>Slide Titles</vt:lpstr>
      </vt:variant>
      <vt:variant>
        <vt:i4>31</vt:i4>
      </vt:variant>
    </vt:vector>
  </HeadingPairs>
  <TitlesOfParts>
    <vt:vector size="32" baseType="lpstr">
      <vt:lpstr>Office Theme</vt:lpstr>
      <vt:lpstr>Do Now</vt:lpstr>
      <vt:lpstr>Do Now</vt:lpstr>
      <vt:lpstr>Do Now</vt:lpstr>
      <vt:lpstr>Do Now</vt:lpstr>
      <vt:lpstr>Do Now</vt:lpstr>
      <vt:lpstr>Slide 6</vt:lpstr>
      <vt:lpstr>Advise the President of the USA</vt:lpstr>
      <vt:lpstr>What caused World War I ?</vt:lpstr>
      <vt:lpstr>Slide 9</vt:lpstr>
      <vt:lpstr>Slide 10</vt:lpstr>
      <vt:lpstr>Warfare at Opening of 20th Century</vt:lpstr>
      <vt:lpstr>German U-Boats sank the British ship Lusitania (with 128 Americans killed)</vt:lpstr>
      <vt:lpstr>World cable system</vt:lpstr>
      <vt:lpstr>Zimmerman</vt:lpstr>
      <vt:lpstr>Zimmerman decoded</vt:lpstr>
      <vt:lpstr>U-Boats</vt:lpstr>
      <vt:lpstr>Video</vt:lpstr>
      <vt:lpstr>What were the major battles of World War I?</vt:lpstr>
      <vt:lpstr>Slide 19</vt:lpstr>
      <vt:lpstr>What were the major battles of World War I?</vt:lpstr>
      <vt:lpstr>Map of the War</vt:lpstr>
      <vt:lpstr>In Flanders Field; John McCrae, May 1915</vt:lpstr>
      <vt:lpstr>Progress Monitoring Transparency Section 3</vt:lpstr>
      <vt:lpstr>Progress Monitoring Transparency Section 3</vt:lpstr>
      <vt:lpstr>Fourteen Points_Wilson</vt:lpstr>
      <vt:lpstr>Versailles Treaty_Big Four</vt:lpstr>
      <vt:lpstr>What was the Versailles Treaty?</vt:lpstr>
      <vt:lpstr>Transparency: The League of Nations</vt:lpstr>
      <vt:lpstr>Progress Monitoring Transparency Section 4</vt:lpstr>
      <vt:lpstr>Postcard</vt:lpstr>
      <vt:lpstr>Progress Monitoring Transparency Section 2</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Thomas Hagerty</dc:creator>
  <cp:lastModifiedBy>Hagerty</cp:lastModifiedBy>
  <cp:revision>23</cp:revision>
  <dcterms:created xsi:type="dcterms:W3CDTF">2015-11-19T15:33:44Z</dcterms:created>
  <dcterms:modified xsi:type="dcterms:W3CDTF">2015-11-19T16:44:09Z</dcterms:modified>
</cp:coreProperties>
</file>